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66" r:id="rId2"/>
    <p:sldId id="312" r:id="rId3"/>
    <p:sldId id="317" r:id="rId4"/>
    <p:sldId id="314" r:id="rId5"/>
    <p:sldId id="319" r:id="rId6"/>
    <p:sldId id="318" r:id="rId7"/>
    <p:sldId id="320" r:id="rId8"/>
    <p:sldId id="321" r:id="rId9"/>
    <p:sldId id="305" r:id="rId1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E9BD"/>
    <a:srgbClr val="FFCC99"/>
    <a:srgbClr val="33CC33"/>
    <a:srgbClr val="00CC00"/>
    <a:srgbClr val="FFD787"/>
    <a:srgbClr val="C386F6"/>
    <a:srgbClr val="008000"/>
    <a:srgbClr val="D3A6F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866" autoAdjust="0"/>
  </p:normalViewPr>
  <p:slideViewPr>
    <p:cSldViewPr>
      <p:cViewPr varScale="1">
        <p:scale>
          <a:sx n="86" d="100"/>
          <a:sy n="86" d="100"/>
        </p:scale>
        <p:origin x="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70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63B2EA-5C58-421B-83AE-B2F3C98E1C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201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A0AB76-3D4A-4691-9B59-F6EA666B7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93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72C4A-7189-4EC3-A0A7-0B31499C32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95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596AE-BE4B-4F1F-BA51-010A9EA4A1F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56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596AE-BE4B-4F1F-BA51-010A9EA4A1F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81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0AB76-3D4A-4691-9B59-F6EA666B7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72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0AB76-3D4A-4691-9B59-F6EA666B7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A0AB76-3D4A-4691-9B59-F6EA666B7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0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A366F-8A21-402D-8043-AC45FACE0BA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84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5" name="Picture 3" descr="LeedsUni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36000" anchor="b"/>
          <a:lstStyle/>
          <a:p>
            <a:pPr>
              <a:defRPr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C676FA-446B-4ED4-8E66-06C4CD3C2E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C65D-501D-4AC1-A5EA-A8F33E03ED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3AE6B-46F2-4398-A7A6-EACD4CCDB8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8429625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0" y="3916363"/>
            <a:ext cx="8429625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7FB39-4C6C-45C0-BFFF-2BF0FB0502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8429625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600" y="3916363"/>
            <a:ext cx="8429625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74C19-00D9-4807-B934-EFE1BC1C8F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4841-AA6A-45EB-B204-EB39EC51F2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6354-94FB-4A90-80E8-F7098C9E59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9C296-4733-46EB-A81F-18A95E427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A0B55-B5E7-4E0F-840A-0B64D5AC82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BAF8-934D-4A9F-BA48-8583C051CA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4096-0659-46FE-98A3-39C4E2F5B2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25E9-33C4-470B-9F05-5E3B228CB8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D28F-6179-4857-BA00-1BC83B4F36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027" name="Picture 3" descr="LeedsUni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Learning and Teaching </a:t>
            </a:r>
            <a:br>
              <a:rPr lang="en-GB" smtClean="0"/>
            </a:br>
            <a:r>
              <a:rPr lang="en-GB" smtClean="0"/>
              <a:t>in 2015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 pitchFamily="18" charset="0"/>
              </a:defRPr>
            </a:lvl1pPr>
          </a:lstStyle>
          <a:p>
            <a:pPr>
              <a:defRPr/>
            </a:pPr>
            <a:fld id="{6BF3D2A4-28E4-4B78-9559-1D39C10555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.lavizani@leeds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lt.msu.edu/issues/june2012/review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olandiamoinitalia.wordpres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media.leeds.ac.uk/Mediasite/Play/69b24de6cdac43d99c6d1219ee48b9d11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t&amp;rct=j&amp;q=&amp;esrc=s&amp;source=web&amp;cd=4&amp;ved=0ahUKEwiJzpX18vPQAhWEIcAKHZaiC_EQFggxMAM&amp;url=https://www.leeds.ac.uk/download/76/strategic_plan_2015&amp;usg=AFQjCNEUpqts_77vIg9cmSKqa05-AUe4QQ&amp;bvm=bv.141320020,d.ZG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CB3F3-B990-4892-BF33-36E178430E21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Languages for All (</a:t>
            </a:r>
            <a:r>
              <a:rPr lang="en-US" dirty="0"/>
              <a:t>L</a:t>
            </a:r>
            <a:r>
              <a:rPr lang="en-US" dirty="0" smtClean="0"/>
              <a:t>fA)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5600" y="1844824"/>
            <a:ext cx="8429625" cy="4248472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</a:pPr>
            <a:endParaRPr lang="en-US" sz="1400" dirty="0" smtClean="0"/>
          </a:p>
          <a:p>
            <a:pPr marL="0" indent="0" algn="ctr" eaLnBrk="1" hangingPunct="1">
              <a:lnSpc>
                <a:spcPct val="80000"/>
              </a:lnSpc>
            </a:pPr>
            <a:endParaRPr lang="en-US" sz="1800" b="1" dirty="0" smtClean="0"/>
          </a:p>
          <a:p>
            <a:pPr marL="0" indent="0" algn="ctr" eaLnBrk="1" hangingPunct="1">
              <a:lnSpc>
                <a:spcPct val="80000"/>
              </a:lnSpc>
            </a:pPr>
            <a:r>
              <a:rPr lang="en-US" sz="2800" b="1" dirty="0" smtClean="0"/>
              <a:t>The Italian Digital Project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en-US" sz="1600" b="1" dirty="0" smtClean="0"/>
              <a:t>Patrizia Lavizani: </a:t>
            </a:r>
            <a:r>
              <a:rPr lang="en-US" sz="1600" b="1" dirty="0" smtClean="0">
                <a:hlinkClick r:id="rId3"/>
              </a:rPr>
              <a:t>p.lavizani@leeds.ac.uk</a:t>
            </a:r>
            <a:endParaRPr lang="en-US" sz="1600" b="1" dirty="0" smtClean="0"/>
          </a:p>
          <a:p>
            <a:pPr marL="0" indent="0" algn="ctr" eaLnBrk="1" hangingPunct="1">
              <a:lnSpc>
                <a:spcPct val="80000"/>
              </a:lnSpc>
            </a:pPr>
            <a:endParaRPr lang="en-US" sz="1600" b="1" dirty="0" smtClean="0"/>
          </a:p>
          <a:p>
            <a:pPr marL="0" indent="0" algn="ctr" eaLnBrk="1" hangingPunct="1">
              <a:lnSpc>
                <a:spcPct val="80000"/>
              </a:lnSpc>
            </a:pPr>
            <a:endParaRPr lang="en-US" sz="3200" b="1" dirty="0" smtClean="0"/>
          </a:p>
          <a:p>
            <a:pPr marL="0" indent="0" algn="ctr" eaLnBrk="1" hangingPunct="1">
              <a:lnSpc>
                <a:spcPct val="80000"/>
              </a:lnSpc>
            </a:pPr>
            <a:endParaRPr lang="en-US" sz="32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16" y="4005064"/>
            <a:ext cx="1656184" cy="187220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  <a:noFill/>
        </p:spPr>
        <p:txBody>
          <a:bodyPr/>
          <a:lstStyle/>
          <a:p>
            <a:fld id="{A27691E7-9458-47AE-B4FA-992C5173018D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this presentation…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95164" y="1916832"/>
            <a:ext cx="7953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0" y="1706128"/>
            <a:ext cx="3188792" cy="1233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1502307"/>
            <a:ext cx="3096344" cy="16711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3608" y="32849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they say?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3220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Idea…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08104" y="62373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Hope…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853" y="3697958"/>
            <a:ext cx="3744416" cy="24206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8" y="4154844"/>
            <a:ext cx="2339752" cy="167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1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1" y="1665288"/>
            <a:ext cx="8392864" cy="4428008"/>
          </a:xfrm>
        </p:spPr>
        <p:txBody>
          <a:bodyPr/>
          <a:lstStyle/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0" y="4077072"/>
            <a:ext cx="8429625" cy="1937966"/>
          </a:xfrm>
        </p:spPr>
        <p:txBody>
          <a:bodyPr/>
          <a:lstStyle/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FB39-4C6C-45C0-BFFF-2BF0FB0502F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65288"/>
            <a:ext cx="5616624" cy="35639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5445224"/>
            <a:ext cx="310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Technology and Digital Learning..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56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  <a:noFill/>
        </p:spPr>
        <p:txBody>
          <a:bodyPr/>
          <a:lstStyle/>
          <a:p>
            <a:fld id="{A27691E7-9458-47AE-B4FA-992C5173018D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557338"/>
            <a:ext cx="8429625" cy="453595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GB" sz="1600" dirty="0" smtClean="0"/>
              <a:t>-     Learning </a:t>
            </a:r>
            <a:r>
              <a:rPr lang="en-GB" sz="1600" dirty="0"/>
              <a:t>theories (</a:t>
            </a:r>
            <a:r>
              <a:rPr lang="en-GB" sz="1600" dirty="0" err="1"/>
              <a:t>connectivism</a:t>
            </a:r>
            <a:r>
              <a:rPr lang="en-GB" sz="1600" dirty="0"/>
              <a:t> – fairly recent) </a:t>
            </a:r>
          </a:p>
          <a:p>
            <a:r>
              <a:rPr lang="en-GB" sz="1600" dirty="0" smtClean="0"/>
              <a:t>-     Technology </a:t>
            </a:r>
            <a:r>
              <a:rPr lang="en-GB" sz="1600" dirty="0"/>
              <a:t>for interaction and collaborative work as well as a motivational tool</a:t>
            </a:r>
          </a:p>
          <a:p>
            <a:r>
              <a:rPr lang="en-GB" sz="1600" dirty="0" smtClean="0"/>
              <a:t>-     Inclusive </a:t>
            </a:r>
            <a:r>
              <a:rPr lang="en-GB" sz="1600" dirty="0"/>
              <a:t>practice: disability and diversity</a:t>
            </a:r>
          </a:p>
          <a:p>
            <a:r>
              <a:rPr lang="en-GB" sz="1600" dirty="0" smtClean="0"/>
              <a:t>-     Assessment </a:t>
            </a:r>
            <a:r>
              <a:rPr lang="en-GB" sz="1600" dirty="0"/>
              <a:t>and feedback </a:t>
            </a:r>
          </a:p>
          <a:p>
            <a:pPr>
              <a:buFontTx/>
              <a:buChar char="-"/>
            </a:pPr>
            <a:r>
              <a:rPr lang="en-GB" sz="1600" dirty="0" smtClean="0"/>
              <a:t>Virtual </a:t>
            </a:r>
            <a:r>
              <a:rPr lang="en-GB" sz="1600" dirty="0"/>
              <a:t>learning environments supporting mobile learning and accessibility</a:t>
            </a:r>
            <a:r>
              <a:rPr lang="en-GB" sz="1600" dirty="0" smtClean="0"/>
              <a:t>.</a:t>
            </a:r>
          </a:p>
          <a:p>
            <a:pPr marL="0" indent="0"/>
            <a:endParaRPr lang="en-GB" sz="1600" dirty="0" smtClean="0"/>
          </a:p>
          <a:p>
            <a:pPr marL="0" indent="0"/>
            <a:r>
              <a:rPr lang="en-GB" sz="1600" dirty="0" smtClean="0"/>
              <a:t>Useful readings:</a:t>
            </a:r>
            <a:endParaRPr lang="en-GB" sz="16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sz="1200" dirty="0" smtClean="0"/>
              <a:t>When technology offers an helping hand…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1200" dirty="0" smtClean="0"/>
              <a:t>Kate </a:t>
            </a:r>
            <a:r>
              <a:rPr lang="en-US" sz="1200" dirty="0" err="1" smtClean="0"/>
              <a:t>Exely</a:t>
            </a:r>
            <a:r>
              <a:rPr lang="en-US" sz="1200" dirty="0" smtClean="0"/>
              <a:t>, Andy Fisher, </a:t>
            </a:r>
            <a:r>
              <a:rPr lang="en-US" sz="1200" dirty="0" err="1" smtClean="0"/>
              <a:t>Dragos</a:t>
            </a:r>
            <a:r>
              <a:rPr lang="en-US" sz="1200" dirty="0" smtClean="0"/>
              <a:t> </a:t>
            </a:r>
            <a:r>
              <a:rPr lang="en-US" sz="1200" dirty="0" err="1" smtClean="0"/>
              <a:t>Ciobanu</a:t>
            </a:r>
            <a:r>
              <a:rPr lang="en-US" sz="1200" dirty="0" smtClean="0"/>
              <a:t>, (2014). Using Technology to Support Learning and Teaching. Routledge – Taylor and Francis group- London and New York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200" dirty="0" smtClean="0"/>
          </a:p>
          <a:p>
            <a:pPr marL="0" indent="0" eaLnBrk="1" hangingPunct="1">
              <a:lnSpc>
                <a:spcPct val="80000"/>
              </a:lnSpc>
            </a:pPr>
            <a:endParaRPr lang="en-US" sz="1200" dirty="0" smtClean="0"/>
          </a:p>
          <a:p>
            <a:pPr marL="0" indent="0" eaLnBrk="1" hangingPunct="1"/>
            <a:r>
              <a:rPr lang="en-US" sz="1200" dirty="0" smtClean="0"/>
              <a:t>Technology benefit those who use it as a pedagogical vehicle of productive tasks…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GB" sz="1200" dirty="0" smtClean="0"/>
              <a:t>M</a:t>
            </a:r>
            <a:r>
              <a:rPr lang="en-GB" sz="1200" dirty="0"/>
              <a:t>. Evans, (2009). Foreign Language Learning with Digital technology. In </a:t>
            </a:r>
            <a:r>
              <a:rPr lang="en-GB" sz="1200" dirty="0" err="1"/>
              <a:t>Elodie</a:t>
            </a:r>
            <a:r>
              <a:rPr lang="en-GB" sz="1200" dirty="0"/>
              <a:t> </a:t>
            </a:r>
            <a:r>
              <a:rPr lang="en-GB" sz="1200" dirty="0" err="1"/>
              <a:t>Vialleton</a:t>
            </a:r>
            <a:r>
              <a:rPr lang="en-GB" sz="1200" dirty="0"/>
              <a:t>, </a:t>
            </a:r>
            <a:r>
              <a:rPr lang="en-GB" sz="1200" i="1" dirty="0"/>
              <a:t>Language Learning and Technology</a:t>
            </a:r>
            <a:r>
              <a:rPr lang="en-GB" sz="1200" dirty="0"/>
              <a:t> Volume 16, Number 2 pp. 27–30. June 2012. Retrieved on 18.11.16 from: </a:t>
            </a:r>
            <a:r>
              <a:rPr lang="en-GB" sz="1200" u="sng" dirty="0">
                <a:hlinkClick r:id="rId3"/>
              </a:rPr>
              <a:t>http://llt.msu.edu/issues/june2012/review1.pdf</a:t>
            </a:r>
            <a:r>
              <a:rPr lang="en-GB" sz="1200" u="sng" dirty="0"/>
              <a:t> </a:t>
            </a:r>
            <a:endParaRPr lang="en-GB" sz="1200" dirty="0"/>
          </a:p>
          <a:p>
            <a:pPr marL="0" indent="0" eaLnBrk="1" hangingPunct="1">
              <a:lnSpc>
                <a:spcPct val="80000"/>
              </a:lnSpc>
            </a:pPr>
            <a:endParaRPr lang="en-US" sz="2800" dirty="0"/>
          </a:p>
          <a:p>
            <a:pPr marL="0" indent="0" eaLnBrk="1" hangingPunct="1">
              <a:lnSpc>
                <a:spcPct val="80000"/>
              </a:lnSpc>
            </a:pPr>
            <a:endParaRPr lang="en-US" sz="1200" dirty="0"/>
          </a:p>
          <a:p>
            <a:pPr marL="0" indent="0" eaLnBrk="1" hangingPunct="1"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857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Italian Digital Project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E4841-AA6A-45EB-B204-EB39EC51F2F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15963" y="279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963" y="2276872"/>
            <a:ext cx="6880373" cy="280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785079"/>
            <a:ext cx="89644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Italian Digital Project = beginners and elementary modules’ aims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Develop awareness of culture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Benefit from language learning and derive enjoyment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Enhance the student experience, facilitate travel, work and study abroad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Enhance students’ employability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Develop communication skills, initiative, independent learning, team work and time </a:t>
            </a:r>
          </a:p>
          <a:p>
            <a:r>
              <a:rPr lang="en-GB" dirty="0"/>
              <a:t> </a:t>
            </a:r>
            <a:r>
              <a:rPr lang="en-GB" dirty="0" smtClean="0"/>
              <a:t>    management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502" y="4310195"/>
            <a:ext cx="2667000" cy="15220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43880" y="5896533"/>
            <a:ext cx="5564423" cy="92333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/>
              </a:rPr>
              <a:t>https://uolandiamoinitalia.wordpress.com//</a:t>
            </a:r>
            <a:endParaRPr lang="en-GB" dirty="0" smtClean="0"/>
          </a:p>
          <a:p>
            <a:endParaRPr lang="en-GB" dirty="0"/>
          </a:p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40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000" b="1" dirty="0" smtClean="0"/>
              <a:t>Pros and Cons and students’ opinions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8429625" cy="4500016"/>
          </a:xfrm>
        </p:spPr>
        <p:txBody>
          <a:bodyPr/>
          <a:lstStyle/>
          <a:p>
            <a:pPr marL="0" indent="0"/>
            <a:endParaRPr lang="en-GB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FB39-4C6C-45C0-BFFF-2BF0FB0502F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82002"/>
              </p:ext>
            </p:extLst>
          </p:nvPr>
        </p:nvGraphicFramePr>
        <p:xfrm>
          <a:off x="107504" y="1340768"/>
          <a:ext cx="8928992" cy="55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397"/>
                <a:gridCol w="4614595"/>
              </a:tblGrid>
              <a:tr h="55172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-on-line research materials for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cultural awareness 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and digital tools to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create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and present own learning –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sharing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information/work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independence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and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peer learning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increased student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motivation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creativity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time management, organisation, team work,      employability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‘real life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’ situation, using the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language for a purpose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deep learning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reflections</a:t>
                      </a: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greater insight into students’ thinking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positive impact on both teaching and student learning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possible… more comprehensive approach to </a:t>
                      </a:r>
                      <a:r>
                        <a:rPr kumimoji="0" lang="en-GB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assessing: process and product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opinion: </a:t>
                      </a:r>
                      <a:r>
                        <a:rPr lang="en-GB" sz="14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Italian Website Feedback</a:t>
                      </a:r>
                      <a:endParaRPr lang="en-GB" sz="12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‘I thought it would be a nice thing to have in the future to show to employers who might question language skills’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students confused about what its purpose is how long it should be, how much in depth to go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time required to explain it….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extra tutor time (workshops)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tutors commitment to engage with digital tools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lack of interest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not assessed!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Student opinion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‘I think it would have been highly beneficial if we used the digital project as a form of assessment because it shows a continuous commitment to work instead of a portfolio which was a bit synthetic in terms of structure and other things’.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47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hope: opportunities and challenges…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8429625" cy="4500016"/>
          </a:xfrm>
        </p:spPr>
        <p:txBody>
          <a:bodyPr/>
          <a:lstStyle/>
          <a:p>
            <a:pPr marL="0" lvl="0" indent="0">
              <a:defRPr/>
            </a:pPr>
            <a:endParaRPr lang="en-GB" sz="2000" b="1" dirty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rgbClr val="000005"/>
                </a:solidFill>
              </a:rPr>
              <a:t>t</a:t>
            </a:r>
            <a:r>
              <a:rPr lang="en-GB" sz="2000" b="1" dirty="0" smtClean="0">
                <a:solidFill>
                  <a:srgbClr val="000005"/>
                </a:solidFill>
              </a:rPr>
              <a:t>o inspire other tutors to use a digital platform with their students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000" b="1" dirty="0" smtClean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000" b="1" dirty="0" smtClean="0">
                <a:solidFill>
                  <a:srgbClr val="000005"/>
                </a:solidFill>
              </a:rPr>
              <a:t>to adopt the digital project idea as part of the assessment process </a:t>
            </a:r>
            <a:r>
              <a:rPr lang="en-GB" sz="2000" b="1" dirty="0">
                <a:solidFill>
                  <a:srgbClr val="000005"/>
                </a:solidFill>
              </a:rPr>
              <a:t>in </a:t>
            </a:r>
            <a:r>
              <a:rPr lang="en-GB" sz="2000" b="1" dirty="0" err="1">
                <a:solidFill>
                  <a:srgbClr val="000005"/>
                </a:solidFill>
              </a:rPr>
              <a:t>LfA</a:t>
            </a:r>
            <a:r>
              <a:rPr lang="en-GB" sz="2000" b="1" dirty="0">
                <a:solidFill>
                  <a:srgbClr val="000005"/>
                </a:solidFill>
              </a:rPr>
              <a:t> </a:t>
            </a:r>
            <a:r>
              <a:rPr lang="en-GB" sz="2000" b="1" dirty="0" smtClean="0">
                <a:solidFill>
                  <a:srgbClr val="000005"/>
                </a:solidFill>
              </a:rPr>
              <a:t>from </a:t>
            </a:r>
            <a:r>
              <a:rPr lang="en-GB" sz="2000" b="1" dirty="0">
                <a:solidFill>
                  <a:srgbClr val="000005"/>
                </a:solidFill>
              </a:rPr>
              <a:t>beginners to advanced </a:t>
            </a:r>
            <a:r>
              <a:rPr lang="en-GB" sz="2000" b="1" dirty="0" smtClean="0">
                <a:solidFill>
                  <a:srgbClr val="000005"/>
                </a:solidFill>
              </a:rPr>
              <a:t>levels</a:t>
            </a:r>
          </a:p>
          <a:p>
            <a:pPr marL="0" lvl="0" indent="0">
              <a:defRPr/>
            </a:pPr>
            <a:endParaRPr lang="en-GB" sz="2000" b="1" dirty="0" smtClean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rgbClr val="000005"/>
                </a:solidFill>
              </a:rPr>
              <a:t>t</a:t>
            </a:r>
            <a:r>
              <a:rPr lang="en-GB" sz="2000" b="1" dirty="0" smtClean="0">
                <a:solidFill>
                  <a:srgbClr val="000005"/>
                </a:solidFill>
              </a:rPr>
              <a:t>o collaborate with other tutors in the School of Languages, Cultures and Societies at Leeds and other Universities interested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rgbClr val="000005"/>
                </a:solidFill>
              </a:rPr>
              <a:t>t</a:t>
            </a:r>
            <a:r>
              <a:rPr lang="en-GB" sz="2000" b="1" dirty="0" smtClean="0">
                <a:solidFill>
                  <a:srgbClr val="000005"/>
                </a:solidFill>
              </a:rPr>
              <a:t>o use the idea for other projects in a variety of fields, i.e. study abroad students, content related modules, final year projects…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2000" b="1" dirty="0" smtClean="0">
              <a:solidFill>
                <a:srgbClr val="000005"/>
              </a:solidFill>
            </a:endParaRPr>
          </a:p>
          <a:p>
            <a:pPr marL="0" lvl="0" indent="0">
              <a:defRPr/>
            </a:pPr>
            <a:r>
              <a:rPr lang="en-GB" sz="2000" b="1" dirty="0" smtClean="0">
                <a:solidFill>
                  <a:srgbClr val="000005"/>
                </a:solidFill>
              </a:rPr>
              <a:t> </a:t>
            </a:r>
            <a:endParaRPr lang="en-GB" sz="2000" b="1" dirty="0">
              <a:solidFill>
                <a:srgbClr val="000005"/>
              </a:solidFill>
            </a:endParaRPr>
          </a:p>
          <a:p>
            <a:pPr marL="0" indent="0"/>
            <a:endParaRPr lang="en-GB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7FB39-4C6C-45C0-BFFF-2BF0FB0502F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848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Worthwhile?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sz="1400" dirty="0"/>
          </a:p>
          <a:p>
            <a:pPr marL="0" indent="0"/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E4841-AA6A-45EB-B204-EB39EC51F2F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1665289"/>
            <a:ext cx="9144000" cy="6093976"/>
          </a:xfrm>
          <a:prstGeom prst="rect">
            <a:avLst/>
          </a:prstGeom>
          <a:solidFill>
            <a:srgbClr val="66FF99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 smtClean="0">
              <a:solidFill>
                <a:srgbClr val="000005"/>
              </a:solidFill>
            </a:endParaRPr>
          </a:p>
          <a:p>
            <a:pPr lvl="0">
              <a:defRPr/>
            </a:pPr>
            <a:endParaRPr lang="en-GB" b="1" dirty="0" smtClean="0">
              <a:solidFill>
                <a:srgbClr val="000005"/>
              </a:solidFill>
            </a:endParaRPr>
          </a:p>
          <a:p>
            <a:pPr lvl="0">
              <a:defRPr/>
            </a:pPr>
            <a:r>
              <a:rPr lang="en-GB" b="1" dirty="0" smtClean="0">
                <a:solidFill>
                  <a:srgbClr val="000005"/>
                </a:solidFill>
              </a:rPr>
              <a:t>Important: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00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0005"/>
                </a:solidFill>
              </a:rPr>
              <a:t>t</a:t>
            </a:r>
            <a:r>
              <a:rPr lang="en-GB" b="1" dirty="0" smtClean="0">
                <a:solidFill>
                  <a:srgbClr val="000005"/>
                </a:solidFill>
              </a:rPr>
              <a:t>o discuss </a:t>
            </a:r>
            <a:r>
              <a:rPr lang="en-GB" b="1" dirty="0">
                <a:solidFill>
                  <a:srgbClr val="000005"/>
                </a:solidFill>
              </a:rPr>
              <a:t>and </a:t>
            </a:r>
            <a:r>
              <a:rPr lang="en-GB" b="1" dirty="0" smtClean="0">
                <a:solidFill>
                  <a:srgbClr val="000005"/>
                </a:solidFill>
              </a:rPr>
              <a:t>reflect </a:t>
            </a:r>
            <a:r>
              <a:rPr lang="en-GB" b="1" dirty="0">
                <a:solidFill>
                  <a:srgbClr val="000005"/>
                </a:solidFill>
              </a:rPr>
              <a:t>on </a:t>
            </a:r>
            <a:r>
              <a:rPr lang="en-GB" b="1" dirty="0" smtClean="0">
                <a:solidFill>
                  <a:srgbClr val="000005"/>
                </a:solidFill>
              </a:rPr>
              <a:t>the experiences </a:t>
            </a:r>
            <a:r>
              <a:rPr lang="en-GB" b="1" dirty="0">
                <a:solidFill>
                  <a:srgbClr val="000005"/>
                </a:solidFill>
              </a:rPr>
              <a:t>of using </a:t>
            </a:r>
            <a:r>
              <a:rPr lang="en-GB" b="1" dirty="0" smtClean="0">
                <a:solidFill>
                  <a:srgbClr val="000005"/>
                </a:solidFill>
              </a:rPr>
              <a:t>technology and digital tools for learning and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00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0005"/>
                </a:solidFill>
              </a:rPr>
              <a:t>t</a:t>
            </a:r>
            <a:r>
              <a:rPr lang="en-GB" b="1" dirty="0" smtClean="0">
                <a:solidFill>
                  <a:srgbClr val="000005"/>
                </a:solidFill>
              </a:rPr>
              <a:t>o share ideas across </a:t>
            </a:r>
            <a:r>
              <a:rPr lang="en-GB" b="1" dirty="0">
                <a:solidFill>
                  <a:srgbClr val="000005"/>
                </a:solidFill>
              </a:rPr>
              <a:t>the language teaching community </a:t>
            </a:r>
            <a:r>
              <a:rPr lang="en-GB" b="1" dirty="0" smtClean="0">
                <a:solidFill>
                  <a:srgbClr val="000005"/>
                </a:solidFill>
              </a:rPr>
              <a:t>to learn and research </a:t>
            </a:r>
            <a:r>
              <a:rPr lang="en-GB" b="1" dirty="0">
                <a:solidFill>
                  <a:srgbClr val="000005"/>
                </a:solidFill>
              </a:rPr>
              <a:t>the </a:t>
            </a:r>
            <a:r>
              <a:rPr lang="en-GB" b="1" dirty="0" smtClean="0">
                <a:solidFill>
                  <a:srgbClr val="000005"/>
                </a:solidFill>
              </a:rPr>
              <a:t>field further </a:t>
            </a:r>
            <a:endParaRPr lang="en-GB" b="1" dirty="0">
              <a:solidFill>
                <a:srgbClr val="00000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0005"/>
                </a:solidFill>
              </a:rPr>
              <a:t>t</a:t>
            </a:r>
            <a:r>
              <a:rPr lang="en-GB" b="1" dirty="0" smtClean="0">
                <a:solidFill>
                  <a:srgbClr val="000005"/>
                </a:solidFill>
              </a:rPr>
              <a:t>o support tutors in using technology and digital tools in their teaching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 smtClean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0005"/>
                </a:solidFill>
              </a:rPr>
              <a:t>t</a:t>
            </a:r>
            <a:r>
              <a:rPr lang="en-GB" b="1" dirty="0" smtClean="0">
                <a:solidFill>
                  <a:srgbClr val="000005"/>
                </a:solidFill>
              </a:rPr>
              <a:t>o acknowledge the effort and time needed by tutors… in the workload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b="1" dirty="0" smtClean="0">
                <a:solidFill>
                  <a:srgbClr val="000005"/>
                </a:solidFill>
              </a:rPr>
              <a:t>University of Leeds strategic plan: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 smtClean="0">
              <a:solidFill>
                <a:srgbClr val="000005"/>
              </a:solidFill>
            </a:endParaRPr>
          </a:p>
          <a:p>
            <a:pPr algn="ctr"/>
            <a:r>
              <a:rPr lang="en-GB" sz="1200" b="1" i="1" dirty="0" smtClean="0"/>
              <a:t>‘</a:t>
            </a:r>
            <a:r>
              <a:rPr lang="en-GB" b="1" i="1" dirty="0" smtClean="0"/>
              <a:t>Define </a:t>
            </a:r>
            <a:r>
              <a:rPr lang="en-GB" b="1" i="1" dirty="0"/>
              <a:t>and implement sustainable support for</a:t>
            </a:r>
          </a:p>
          <a:p>
            <a:pPr algn="ctr"/>
            <a:r>
              <a:rPr lang="en-GB" b="1" i="1" dirty="0"/>
              <a:t>digital </a:t>
            </a:r>
            <a:r>
              <a:rPr lang="en-GB" b="1" i="1" dirty="0" smtClean="0"/>
              <a:t>learning’</a:t>
            </a:r>
            <a:endParaRPr lang="en-GB" b="1" i="1" dirty="0" smtClean="0">
              <a:solidFill>
                <a:srgbClr val="000005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1200" b="1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hlinkClick r:id="rId3"/>
              </a:rPr>
              <a:t>https://www.google.co.uk/url?sa=t&amp;rct=j&amp;q=&amp;</a:t>
            </a:r>
            <a:r>
              <a:rPr lang="en-GB" sz="1200" b="1" dirty="0" smtClean="0">
                <a:hlinkClick r:id="rId3"/>
              </a:rPr>
              <a:t>esrc=s&amp;source=web&amp;cd=4&amp;ved=0ahUKEwiJzpX18vPQAhWEIcAKHZaiC_EQFggxMAM&amp;url=https%3A%2F%2Fwww.leeds.ac.uk%2Fdownload%2F76%2Fstrategic_plan_2015&amp;usg=AFQjCNEUpqts_77vIg9cmSKqa05-AUe4QQ&amp;bvm=bv.141320020,d.ZGg</a:t>
            </a:r>
            <a:endParaRPr lang="en-GB" sz="1200" b="1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b="1" dirty="0" smtClean="0">
              <a:solidFill>
                <a:srgbClr val="000005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679412"/>
            <a:ext cx="864096" cy="8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4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4248" y="6400344"/>
            <a:ext cx="1905000" cy="457200"/>
          </a:xfrm>
          <a:noFill/>
        </p:spPr>
        <p:txBody>
          <a:bodyPr/>
          <a:lstStyle/>
          <a:p>
            <a:fld id="{43A2F618-5D3B-44CF-A9DB-4C5257F43235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Languages for All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557338"/>
            <a:ext cx="8429625" cy="4463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P. Lavizani </a:t>
            </a:r>
            <a:r>
              <a:rPr lang="en-GB" dirty="0" smtClean="0"/>
              <a:t>2018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1772816"/>
            <a:ext cx="68407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Any questions ?</a:t>
            </a:r>
          </a:p>
          <a:p>
            <a:endParaRPr lang="en-GB" sz="2800" b="1" dirty="0"/>
          </a:p>
          <a:p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Grazie tante !    </a:t>
            </a:r>
          </a:p>
          <a:p>
            <a:endParaRPr lang="en-GB" sz="2800" dirty="0"/>
          </a:p>
          <a:p>
            <a:r>
              <a:rPr lang="en-GB" sz="2800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Thank you !</a:t>
            </a:r>
            <a:endParaRPr lang="en-GB" sz="2800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Leeds">
  <a:themeElements>
    <a:clrScheme name="University of Leeds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University of Lee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Leeds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4650</TotalTime>
  <Words>666</Words>
  <Application>Microsoft Office PowerPoint</Application>
  <PresentationFormat>On-screen Show (4:3)</PresentationFormat>
  <Paragraphs>148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</vt:lpstr>
      <vt:lpstr>University of Leeds</vt:lpstr>
      <vt:lpstr>Languages for All (LfA)</vt:lpstr>
      <vt:lpstr>In this presentation…</vt:lpstr>
      <vt:lpstr>What we know…</vt:lpstr>
      <vt:lpstr>Research</vt:lpstr>
      <vt:lpstr>The Italian Digital Project</vt:lpstr>
      <vt:lpstr>      Pros and Cons and students’ opinions </vt:lpstr>
      <vt:lpstr> hope: opportunities and challenges…</vt:lpstr>
      <vt:lpstr>Worthwhile?</vt:lpstr>
      <vt:lpstr>Languages for All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Systems Services</dc:creator>
  <cp:lastModifiedBy>Patrizia Lavizani</cp:lastModifiedBy>
  <cp:revision>311</cp:revision>
  <cp:lastPrinted>2017-01-10T16:10:04Z</cp:lastPrinted>
  <dcterms:created xsi:type="dcterms:W3CDTF">2006-11-20T17:21:56Z</dcterms:created>
  <dcterms:modified xsi:type="dcterms:W3CDTF">2018-11-12T15:28:51Z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