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17" r:id="rId2"/>
    <p:sldId id="311" r:id="rId3"/>
    <p:sldId id="310" r:id="rId4"/>
    <p:sldId id="262" r:id="rId5"/>
    <p:sldId id="296" r:id="rId6"/>
    <p:sldId id="265" r:id="rId7"/>
    <p:sldId id="298" r:id="rId8"/>
    <p:sldId id="297" r:id="rId9"/>
    <p:sldId id="268" r:id="rId10"/>
    <p:sldId id="269" r:id="rId11"/>
    <p:sldId id="307" r:id="rId12"/>
    <p:sldId id="293" r:id="rId13"/>
    <p:sldId id="315" r:id="rId14"/>
    <p:sldId id="316" r:id="rId15"/>
    <p:sldId id="313" r:id="rId16"/>
    <p:sldId id="305" r:id="rId17"/>
    <p:sldId id="308" r:id="rId18"/>
    <p:sldId id="306" r:id="rId19"/>
    <p:sldId id="267" r:id="rId20"/>
    <p:sldId id="319" r:id="rId21"/>
    <p:sldId id="290" r:id="rId22"/>
    <p:sldId id="318" r:id="rId23"/>
    <p:sldId id="304" r:id="rId24"/>
    <p:sldId id="314" r:id="rId25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0525"/>
    <a:srgbClr val="D993DE"/>
    <a:srgbClr val="9CDC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03" autoAdjust="0"/>
    <p:restoredTop sz="94280" autoAdjust="0"/>
  </p:normalViewPr>
  <p:slideViewPr>
    <p:cSldViewPr snapToGrid="0" snapToObjects="1">
      <p:cViewPr>
        <p:scale>
          <a:sx n="94" d="100"/>
          <a:sy n="94" d="100"/>
        </p:scale>
        <p:origin x="-1544" y="-12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02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-3904" y="-11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E5B6C2-7987-4DF9-A71A-9358817FD23C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382E964-3014-4B1F-A6E0-5F3133B375E7}">
      <dgm:prSet phldrT="[Text]" custT="1"/>
      <dgm:spPr/>
      <dgm:t>
        <a:bodyPr/>
        <a:lstStyle/>
        <a:p>
          <a:r>
            <a:rPr lang="en-GB" sz="1800" b="1" dirty="0"/>
            <a:t>Grading</a:t>
          </a:r>
        </a:p>
      </dgm:t>
    </dgm:pt>
    <dgm:pt modelId="{D03C7455-D1AE-4C93-92D3-30BD0A0F900B}" type="parTrans" cxnId="{B7D46476-4E36-4EC4-A47F-F743620F77CC}">
      <dgm:prSet/>
      <dgm:spPr/>
      <dgm:t>
        <a:bodyPr/>
        <a:lstStyle/>
        <a:p>
          <a:endParaRPr lang="en-GB"/>
        </a:p>
      </dgm:t>
    </dgm:pt>
    <dgm:pt modelId="{4D2EA493-DFAC-470A-A7F3-DDF5A8DCBA1F}" type="sibTrans" cxnId="{B7D46476-4E36-4EC4-A47F-F743620F77CC}">
      <dgm:prSet/>
      <dgm:spPr/>
      <dgm:t>
        <a:bodyPr/>
        <a:lstStyle/>
        <a:p>
          <a:endParaRPr lang="en-GB"/>
        </a:p>
      </dgm:t>
    </dgm:pt>
    <dgm:pt modelId="{78BABF9E-7369-4B8F-B34C-906E84D84BA9}">
      <dgm:prSet phldrT="[Text]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r>
            <a:rPr lang="en-GB" b="1" dirty="0"/>
            <a:t>Feedback</a:t>
          </a:r>
        </a:p>
      </dgm:t>
    </dgm:pt>
    <dgm:pt modelId="{568397D6-F94B-48C4-95D6-FE2EABC1B70A}" type="parTrans" cxnId="{BED08CA1-262E-475F-A3EB-1976104EF4BA}">
      <dgm:prSet/>
      <dgm:spPr/>
      <dgm:t>
        <a:bodyPr/>
        <a:lstStyle/>
        <a:p>
          <a:endParaRPr lang="en-GB"/>
        </a:p>
      </dgm:t>
    </dgm:pt>
    <dgm:pt modelId="{AD5E2D20-374D-45BD-9CA6-E7077EA470EB}" type="sibTrans" cxnId="{BED08CA1-262E-475F-A3EB-1976104EF4BA}">
      <dgm:prSet/>
      <dgm:spPr/>
      <dgm:t>
        <a:bodyPr/>
        <a:lstStyle/>
        <a:p>
          <a:endParaRPr lang="en-GB"/>
        </a:p>
      </dgm:t>
    </dgm:pt>
    <dgm:pt modelId="{04D7761A-8BEF-48AC-845E-12DDB0C7E4FB}" type="pres">
      <dgm:prSet presAssocID="{A7E5B6C2-7987-4DF9-A71A-9358817FD23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0F3C26EE-1355-41ED-A823-B4BBCD4D7882}" type="pres">
      <dgm:prSet presAssocID="{C382E964-3014-4B1F-A6E0-5F3133B375E7}" presName="parTxOnly" presStyleLbl="node1" presStyleIdx="0" presStyleCnt="2" custScaleX="61148" custLinFactX="82823" custLinFactNeighborX="100000" custLinFactNeighborY="241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F0AC14E-CCB7-4C3B-A12A-3F6279B7F78B}" type="pres">
      <dgm:prSet presAssocID="{4D2EA493-DFAC-470A-A7F3-DDF5A8DCBA1F}" presName="parTxOnlySpace" presStyleCnt="0"/>
      <dgm:spPr/>
    </dgm:pt>
    <dgm:pt modelId="{350EC3F9-FEF3-4349-AEEE-2CA3B4E87ADA}" type="pres">
      <dgm:prSet presAssocID="{78BABF9E-7369-4B8F-B34C-906E84D84BA9}" presName="parTxOnly" presStyleLbl="node1" presStyleIdx="1" presStyleCnt="2" custLinFactX="-46733" custLinFactNeighborX="-100000" custLinFactNeighborY="373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9D78E542-8FFF-478F-9170-7E076A553911}" type="presOf" srcId="{78BABF9E-7369-4B8F-B34C-906E84D84BA9}" destId="{350EC3F9-FEF3-4349-AEEE-2CA3B4E87ADA}" srcOrd="0" destOrd="0" presId="urn:microsoft.com/office/officeart/2005/8/layout/chevron1"/>
    <dgm:cxn modelId="{F6A6E63A-FD9A-4284-8A57-2DDDE1D86B36}" type="presOf" srcId="{A7E5B6C2-7987-4DF9-A71A-9358817FD23C}" destId="{04D7761A-8BEF-48AC-845E-12DDB0C7E4FB}" srcOrd="0" destOrd="0" presId="urn:microsoft.com/office/officeart/2005/8/layout/chevron1"/>
    <dgm:cxn modelId="{BED08CA1-262E-475F-A3EB-1976104EF4BA}" srcId="{A7E5B6C2-7987-4DF9-A71A-9358817FD23C}" destId="{78BABF9E-7369-4B8F-B34C-906E84D84BA9}" srcOrd="1" destOrd="0" parTransId="{568397D6-F94B-48C4-95D6-FE2EABC1B70A}" sibTransId="{AD5E2D20-374D-45BD-9CA6-E7077EA470EB}"/>
    <dgm:cxn modelId="{B7D46476-4E36-4EC4-A47F-F743620F77CC}" srcId="{A7E5B6C2-7987-4DF9-A71A-9358817FD23C}" destId="{C382E964-3014-4B1F-A6E0-5F3133B375E7}" srcOrd="0" destOrd="0" parTransId="{D03C7455-D1AE-4C93-92D3-30BD0A0F900B}" sibTransId="{4D2EA493-DFAC-470A-A7F3-DDF5A8DCBA1F}"/>
    <dgm:cxn modelId="{4FCC05B1-6DAA-4978-95D2-A3B52A49A029}" type="presOf" srcId="{C382E964-3014-4B1F-A6E0-5F3133B375E7}" destId="{0F3C26EE-1355-41ED-A823-B4BBCD4D7882}" srcOrd="0" destOrd="0" presId="urn:microsoft.com/office/officeart/2005/8/layout/chevron1"/>
    <dgm:cxn modelId="{91FE9A6E-D97A-4BBB-8285-AE7FFDD187F6}" type="presParOf" srcId="{04D7761A-8BEF-48AC-845E-12DDB0C7E4FB}" destId="{0F3C26EE-1355-41ED-A823-B4BBCD4D7882}" srcOrd="0" destOrd="0" presId="urn:microsoft.com/office/officeart/2005/8/layout/chevron1"/>
    <dgm:cxn modelId="{2B21069F-3075-4FE5-A6E3-27FB2F9C8FAF}" type="presParOf" srcId="{04D7761A-8BEF-48AC-845E-12DDB0C7E4FB}" destId="{3F0AC14E-CCB7-4C3B-A12A-3F6279B7F78B}" srcOrd="1" destOrd="0" presId="urn:microsoft.com/office/officeart/2005/8/layout/chevron1"/>
    <dgm:cxn modelId="{289A3A23-1D35-4982-B89E-11A58760B21B}" type="presParOf" srcId="{04D7761A-8BEF-48AC-845E-12DDB0C7E4FB}" destId="{350EC3F9-FEF3-4349-AEEE-2CA3B4E87ADA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3C26EE-1355-41ED-A823-B4BBCD4D7882}">
      <dsp:nvSpPr>
        <dsp:cNvPr id="0" name=""/>
        <dsp:cNvSpPr/>
      </dsp:nvSpPr>
      <dsp:spPr>
        <a:xfrm>
          <a:off x="4894686" y="231646"/>
          <a:ext cx="3321590" cy="21728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/>
            <a:t>Grading</a:t>
          </a:r>
        </a:p>
      </dsp:txBody>
      <dsp:txXfrm>
        <a:off x="5981096" y="231646"/>
        <a:ext cx="1148770" cy="2172820"/>
      </dsp:txXfrm>
    </dsp:sp>
    <dsp:sp modelId="{350EC3F9-FEF3-4349-AEEE-2CA3B4E87ADA}">
      <dsp:nvSpPr>
        <dsp:cNvPr id="0" name=""/>
        <dsp:cNvSpPr/>
      </dsp:nvSpPr>
      <dsp:spPr>
        <a:xfrm>
          <a:off x="0" y="260414"/>
          <a:ext cx="5432050" cy="2172820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030" tIns="78677" rIns="78677" bIns="78677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5900" b="1" kern="1200" dirty="0"/>
            <a:t>Feedback</a:t>
          </a:r>
        </a:p>
      </dsp:txBody>
      <dsp:txXfrm>
        <a:off x="1086410" y="260414"/>
        <a:ext cx="3259230" cy="21728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44BEF4-D8FD-400D-A198-E641DD367CEE}" type="datetimeFigureOut">
              <a:rPr lang="en-GB" smtClean="0"/>
              <a:t>07/11/18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1D29B-0F46-45FC-A738-16CFCC893C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0300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E7C9D4-8902-4BE8-ACE7-0B99BC7E4257}" type="datetimeFigureOut">
              <a:rPr lang="en-GB" smtClean="0"/>
              <a:t>07/11/18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27472-08F3-4B95-BB55-797289FDC3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722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7472-08F3-4B95-BB55-797289FDC38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71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7472-08F3-4B95-BB55-797289FDC38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9253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7472-08F3-4B95-BB55-797289FDC38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427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F27472-08F3-4B95-BB55-797289FDC38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61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37D7D-B319-6B41-ADE2-062E5F070011}" type="datetimeFigureOut">
              <a:rPr lang="en-US" smtClean="0"/>
              <a:t>07/11/18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6FDEE-3654-9E4D-90E2-955758AB3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72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37D7D-B319-6B41-ADE2-062E5F070011}" type="datetimeFigureOut">
              <a:rPr lang="en-US" smtClean="0"/>
              <a:t>07/11/18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6FDEE-3654-9E4D-90E2-955758AB3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68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37D7D-B319-6B41-ADE2-062E5F070011}" type="datetimeFigureOut">
              <a:rPr lang="en-US" smtClean="0"/>
              <a:t>07/11/18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6FDEE-3654-9E4D-90E2-955758AB3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33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37D7D-B319-6B41-ADE2-062E5F070011}" type="datetimeFigureOut">
              <a:rPr lang="en-US" smtClean="0"/>
              <a:t>07/11/18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6FDEE-3654-9E4D-90E2-955758AB3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30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37D7D-B319-6B41-ADE2-062E5F070011}" type="datetimeFigureOut">
              <a:rPr lang="en-US" smtClean="0"/>
              <a:t>07/11/18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6FDEE-3654-9E4D-90E2-955758AB3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993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37D7D-B319-6B41-ADE2-062E5F070011}" type="datetimeFigureOut">
              <a:rPr lang="en-US" smtClean="0"/>
              <a:t>07/11/18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6FDEE-3654-9E4D-90E2-955758AB3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9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37D7D-B319-6B41-ADE2-062E5F070011}" type="datetimeFigureOut">
              <a:rPr lang="en-US" smtClean="0"/>
              <a:t>07/11/18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6FDEE-3654-9E4D-90E2-955758AB3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9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37D7D-B319-6B41-ADE2-062E5F070011}" type="datetimeFigureOut">
              <a:rPr lang="en-US" smtClean="0"/>
              <a:t>07/11/18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6FDEE-3654-9E4D-90E2-955758AB3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52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37D7D-B319-6B41-ADE2-062E5F070011}" type="datetimeFigureOut">
              <a:rPr lang="en-US" smtClean="0"/>
              <a:t>07/11/18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6FDEE-3654-9E4D-90E2-955758AB3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79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37D7D-B319-6B41-ADE2-062E5F070011}" type="datetimeFigureOut">
              <a:rPr lang="en-US" smtClean="0"/>
              <a:t>07/11/18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6FDEE-3654-9E4D-90E2-955758AB3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9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37D7D-B319-6B41-ADE2-062E5F070011}" type="datetimeFigureOut">
              <a:rPr lang="en-US" smtClean="0"/>
              <a:t>07/11/18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6FDEE-3654-9E4D-90E2-955758AB3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48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37D7D-B319-6B41-ADE2-062E5F070011}" type="datetimeFigureOut">
              <a:rPr lang="en-US" smtClean="0"/>
              <a:t>07/11/18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6FDEE-3654-9E4D-90E2-955758AB3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464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9" Type="http://schemas.openxmlformats.org/officeDocument/2006/relationships/image" Target="../media/image26.png"/><Relationship Id="rId10" Type="http://schemas.openxmlformats.org/officeDocument/2006/relationships/image" Target="../media/image16.png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0647"/>
            <a:ext cx="12192000" cy="7973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57"/>
            <a:ext cx="12192000" cy="10500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0269" y="1543403"/>
            <a:ext cx="113504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charset="0"/>
                <a:ea typeface="Arial" charset="0"/>
                <a:cs typeface="Arial" charset="0"/>
              </a:rPr>
              <a:t>Using Desktop Capture for Audio-visual Feedback</a:t>
            </a:r>
            <a:endParaRPr lang="en-US" sz="3600" b="1" dirty="0" smtClean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24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25707" y="4850887"/>
            <a:ext cx="69312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Antonio Martínez-</a:t>
            </a:r>
            <a:r>
              <a:rPr lang="en-GB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Arboleda</a:t>
            </a:r>
            <a:endParaRPr lang="en-GB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Teaching Enhancement Project Leader</a:t>
            </a:r>
            <a:endParaRPr lang="en-GB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79CC0B80-8653-1047-9301-B6FD397A1CFA}"/>
              </a:ext>
            </a:extLst>
          </p:cNvPr>
          <p:cNvSpPr/>
          <p:nvPr/>
        </p:nvSpPr>
        <p:spPr>
          <a:xfrm>
            <a:off x="3704846" y="3039217"/>
            <a:ext cx="4981352" cy="1077218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es-ES" sz="2400" b="1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LCS </a:t>
            </a:r>
            <a:r>
              <a:rPr lang="es-ES" sz="2400" b="1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DIGITAL LEARNING SHOWCASING</a:t>
            </a:r>
          </a:p>
          <a:p>
            <a:pPr algn="ctr"/>
            <a:r>
              <a:rPr lang="es-ES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School</a:t>
            </a:r>
            <a:r>
              <a:rPr lang="es-E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of </a:t>
            </a:r>
            <a:r>
              <a:rPr lang="es-ES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Languages</a:t>
            </a:r>
            <a:r>
              <a:rPr lang="es-E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Cultures and </a:t>
            </a:r>
            <a:r>
              <a:rPr lang="es-ES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Societies</a:t>
            </a:r>
            <a:endParaRPr lang="es-ES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es-E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7 </a:t>
            </a:r>
            <a:r>
              <a:rPr lang="es-ES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November</a:t>
            </a:r>
            <a:r>
              <a:rPr lang="es-E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s-E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2018</a:t>
            </a:r>
            <a:endParaRPr lang="es-ES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48" y="2393329"/>
            <a:ext cx="1792224" cy="3121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9215" y="2366832"/>
            <a:ext cx="1792224" cy="31211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0772" y="2366832"/>
            <a:ext cx="5350961" cy="344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25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57"/>
            <a:ext cx="12192000" cy="10500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3618" y="1174661"/>
            <a:ext cx="1075602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/>
              <a:t>Project Outputs</a:t>
            </a:r>
          </a:p>
          <a:p>
            <a:endParaRPr lang="en-GB" dirty="0"/>
          </a:p>
          <a:p>
            <a:r>
              <a:rPr lang="en-GB" dirty="0"/>
              <a:t>A </a:t>
            </a:r>
            <a:r>
              <a:rPr lang="en-GB" b="1" dirty="0"/>
              <a:t>report </a:t>
            </a:r>
            <a:r>
              <a:rPr lang="en-GB" dirty="0"/>
              <a:t>with findings and recommendations for the provision of feedback on written assessment for the whole of our institution and beyond;</a:t>
            </a:r>
          </a:p>
          <a:p>
            <a:endParaRPr lang="en-GB" dirty="0"/>
          </a:p>
          <a:p>
            <a:r>
              <a:rPr lang="en-GB" dirty="0"/>
              <a:t>A range of </a:t>
            </a:r>
            <a:r>
              <a:rPr lang="en-GB" b="1" dirty="0"/>
              <a:t>robust yet customisable user journeys for </a:t>
            </a:r>
          </a:p>
          <a:p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the production, accessible storage and sharing of screencasts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the consumption and acting upon the feedback by the students; 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the administrative handling of documentation on feedback respecting QA principles and policies.</a:t>
            </a:r>
          </a:p>
          <a:p>
            <a:r>
              <a:rPr lang="en-GB" dirty="0"/>
              <a:t>  </a:t>
            </a:r>
          </a:p>
          <a:p>
            <a:r>
              <a:rPr lang="en-GB" dirty="0"/>
              <a:t>A comprehensive </a:t>
            </a:r>
            <a:r>
              <a:rPr lang="en-GB" b="1" dirty="0"/>
              <a:t>guide </a:t>
            </a:r>
            <a:r>
              <a:rPr lang="en-GB" dirty="0"/>
              <a:t>to facilitate training of colleagues in the use of the proposed method.</a:t>
            </a:r>
          </a:p>
        </p:txBody>
      </p:sp>
      <p:sp>
        <p:nvSpPr>
          <p:cNvPr id="2" name="Rectangle 1"/>
          <p:cNvSpPr/>
          <p:nvPr/>
        </p:nvSpPr>
        <p:spPr>
          <a:xfrm>
            <a:off x="1969012" y="5686935"/>
            <a:ext cx="82364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1" dirty="0"/>
              <a:t>Tutors will start doing it anyway. We have duty to the students: providing the best.</a:t>
            </a:r>
          </a:p>
          <a:p>
            <a:endParaRPr lang="en-GB" b="1" i="1" dirty="0"/>
          </a:p>
        </p:txBody>
      </p:sp>
    </p:spTree>
    <p:extLst>
      <p:ext uri="{BB962C8B-B14F-4D97-AF65-F5344CB8AC3E}">
        <p14:creationId xmlns:p14="http://schemas.microsoft.com/office/powerpoint/2010/main" val="931704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57"/>
            <a:ext cx="12192000" cy="10500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2222" y="1476788"/>
            <a:ext cx="1148977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/>
              <a:t>Other issues</a:t>
            </a:r>
          </a:p>
          <a:p>
            <a:endParaRPr lang="en-GB" sz="3200" dirty="0"/>
          </a:p>
          <a:p>
            <a:r>
              <a:rPr lang="en-GB" sz="3200" dirty="0"/>
              <a:t>Looking at practicalities: platform integration </a:t>
            </a:r>
            <a:r>
              <a:rPr lang="en-GB" sz="3200" dirty="0" smtClean="0"/>
              <a:t>- storage</a:t>
            </a:r>
            <a:endParaRPr lang="en-GB" sz="3200" dirty="0"/>
          </a:p>
          <a:p>
            <a:endParaRPr lang="en-GB" sz="3200" dirty="0"/>
          </a:p>
          <a:p>
            <a:r>
              <a:rPr lang="en-GB" sz="3200" dirty="0"/>
              <a:t>Ideal contexts: </a:t>
            </a:r>
            <a:r>
              <a:rPr lang="en-GB" sz="3200" dirty="0" smtClean="0"/>
              <a:t>perhaps non</a:t>
            </a:r>
            <a:r>
              <a:rPr lang="en-GB" sz="3200" dirty="0"/>
              <a:t>-high stakes, not anonymous</a:t>
            </a:r>
          </a:p>
          <a:p>
            <a:endParaRPr lang="en-GB" sz="3200" dirty="0"/>
          </a:p>
          <a:p>
            <a:r>
              <a:rPr lang="en-GB" sz="3200" dirty="0"/>
              <a:t>Educational reflection and design for </a:t>
            </a:r>
            <a:r>
              <a:rPr lang="en-GB" sz="3200" b="1" i="1" dirty="0">
                <a:solidFill>
                  <a:srgbClr val="00B050"/>
                </a:solidFill>
              </a:rPr>
              <a:t>better tools</a:t>
            </a:r>
          </a:p>
          <a:p>
            <a:r>
              <a:rPr lang="en-GB" sz="3200" dirty="0"/>
              <a:t>and for more informed, responsible and </a:t>
            </a:r>
            <a:r>
              <a:rPr lang="en-GB" sz="3200" b="1" i="1" dirty="0">
                <a:solidFill>
                  <a:srgbClr val="FF0000"/>
                </a:solidFill>
              </a:rPr>
              <a:t>critical use of technology.</a:t>
            </a:r>
          </a:p>
        </p:txBody>
      </p:sp>
    </p:spTree>
    <p:extLst>
      <p:ext uri="{BB962C8B-B14F-4D97-AF65-F5344CB8AC3E}">
        <p14:creationId xmlns:p14="http://schemas.microsoft.com/office/powerpoint/2010/main" val="3586476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57"/>
            <a:ext cx="12192000" cy="10500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17487"/>
          <a:stretch/>
        </p:blipFill>
        <p:spPr>
          <a:xfrm>
            <a:off x="139165" y="1523586"/>
            <a:ext cx="5956835" cy="38682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523585"/>
            <a:ext cx="5878232" cy="38839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12590" y="5868162"/>
            <a:ext cx="4918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002060"/>
                </a:solidFill>
              </a:rPr>
              <a:t>#</a:t>
            </a:r>
            <a:r>
              <a:rPr lang="en-GB" sz="2400" b="1" dirty="0" err="1" smtClean="0">
                <a:solidFill>
                  <a:srgbClr val="002060"/>
                </a:solidFill>
              </a:rPr>
              <a:t>audiovisualfeedback</a:t>
            </a: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1719" y="5863642"/>
            <a:ext cx="51317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http://teachingexcellence.leeds.ac.uk/</a:t>
            </a:r>
            <a:endParaRPr lang="en-GB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487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57"/>
            <a:ext cx="12192000" cy="105009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B47B213-CE32-A845-B412-CAC606CEC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527" y="1034337"/>
            <a:ext cx="3910413" cy="582366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284509C8-8CB0-034D-9136-521232EC8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864" y="1034337"/>
            <a:ext cx="5823663" cy="582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12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5072FF96-3B83-8844-80F1-1753799FE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391" y="1034337"/>
            <a:ext cx="8735495" cy="58236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57"/>
            <a:ext cx="12192000" cy="105009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E7A6CF4B-66F5-F144-8801-5880F8889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122" y="1034337"/>
            <a:ext cx="11251756" cy="582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4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57"/>
            <a:ext cx="12192000" cy="10500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DB5CF6E-DA3E-4BA3-B0ED-3BCD4328E863}"/>
              </a:ext>
            </a:extLst>
          </p:cNvPr>
          <p:cNvSpPr/>
          <p:nvPr/>
        </p:nvSpPr>
        <p:spPr>
          <a:xfrm>
            <a:off x="563618" y="1468983"/>
            <a:ext cx="11385575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i="1" dirty="0"/>
              <a:t>Breaking Boundaries</a:t>
            </a:r>
            <a:r>
              <a:rPr lang="en-GB" sz="3200" dirty="0"/>
              <a:t>: The distinctiveness of </a:t>
            </a:r>
            <a:r>
              <a:rPr lang="en-GB" sz="3200" b="1" dirty="0"/>
              <a:t>Screencast Feedback</a:t>
            </a:r>
            <a:r>
              <a:rPr lang="en-GB" sz="3200" dirty="0"/>
              <a:t>: </a:t>
            </a:r>
          </a:p>
          <a:p>
            <a:endParaRPr lang="en-GB" sz="3200" dirty="0"/>
          </a:p>
          <a:p>
            <a:r>
              <a:rPr lang="en-GB" sz="2800" dirty="0"/>
              <a:t>1. </a:t>
            </a:r>
            <a:r>
              <a:rPr lang="en-GB" sz="2800" b="1" i="1" dirty="0"/>
              <a:t>A </a:t>
            </a:r>
            <a:r>
              <a:rPr lang="en-GB" sz="2800" b="1" i="1" dirty="0" smtClean="0">
                <a:solidFill>
                  <a:srgbClr val="FF0000"/>
                </a:solidFill>
              </a:rPr>
              <a:t>collaborative</a:t>
            </a:r>
            <a:r>
              <a:rPr lang="en-GB" sz="2800" b="1" i="1" dirty="0" smtClean="0"/>
              <a:t> </a:t>
            </a:r>
            <a:r>
              <a:rPr lang="en-GB" sz="2800" b="1" i="1" dirty="0"/>
              <a:t>or choral form of text</a:t>
            </a:r>
          </a:p>
          <a:p>
            <a:endParaRPr lang="en-GB" sz="2400" dirty="0"/>
          </a:p>
          <a:p>
            <a:r>
              <a:rPr lang="en-GB" sz="2400" dirty="0"/>
              <a:t>The </a:t>
            </a:r>
            <a:r>
              <a:rPr lang="en-GB" sz="2400" b="1" i="1" dirty="0"/>
              <a:t>written text of the student</a:t>
            </a:r>
            <a:r>
              <a:rPr lang="en-GB" sz="2400" dirty="0"/>
              <a:t>, an essay, for instance</a:t>
            </a:r>
          </a:p>
          <a:p>
            <a:pPr algn="ctr"/>
            <a:endParaRPr lang="en-GB" sz="2400" dirty="0"/>
          </a:p>
          <a:p>
            <a:pPr lvl="1"/>
            <a:r>
              <a:rPr lang="en-GB" sz="2400" dirty="0"/>
              <a:t>His writing with references to the ideas of other authors, direct or mediated</a:t>
            </a:r>
          </a:p>
          <a:p>
            <a:endParaRPr lang="en-GB" sz="2400" dirty="0"/>
          </a:p>
          <a:p>
            <a:r>
              <a:rPr lang="en-GB" sz="2400" dirty="0"/>
              <a:t>The </a:t>
            </a:r>
            <a:r>
              <a:rPr lang="en-GB" sz="2400" b="1" i="1" dirty="0"/>
              <a:t>text of the tutor</a:t>
            </a:r>
          </a:p>
          <a:p>
            <a:endParaRPr lang="en-GB" sz="2400" dirty="0"/>
          </a:p>
          <a:p>
            <a:pPr lvl="1"/>
            <a:r>
              <a:rPr lang="en-GB" sz="2400" dirty="0"/>
              <a:t>Her comments on the text of the student, including on the ideas of others introduced by the student</a:t>
            </a:r>
          </a:p>
          <a:p>
            <a:endParaRPr lang="en-GB" sz="2400" dirty="0"/>
          </a:p>
          <a:p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345081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57"/>
            <a:ext cx="12192000" cy="10500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DB5CF6E-DA3E-4BA3-B0ED-3BCD4328E863}"/>
              </a:ext>
            </a:extLst>
          </p:cNvPr>
          <p:cNvSpPr/>
          <p:nvPr/>
        </p:nvSpPr>
        <p:spPr>
          <a:xfrm>
            <a:off x="563618" y="1468983"/>
            <a:ext cx="1138557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i="1" dirty="0"/>
              <a:t>Breaking Boundaries</a:t>
            </a:r>
            <a:r>
              <a:rPr lang="en-GB" sz="3200" dirty="0"/>
              <a:t>: The distinctiveness of </a:t>
            </a:r>
            <a:r>
              <a:rPr lang="en-GB" sz="3200" b="1" dirty="0"/>
              <a:t>Screencast Feedback</a:t>
            </a:r>
            <a:r>
              <a:rPr lang="en-GB" sz="3200" dirty="0"/>
              <a:t>: </a:t>
            </a:r>
          </a:p>
          <a:p>
            <a:endParaRPr lang="en-GB" sz="3200" dirty="0"/>
          </a:p>
          <a:p>
            <a:r>
              <a:rPr lang="en-GB" sz="2800" dirty="0"/>
              <a:t>2. </a:t>
            </a:r>
            <a:r>
              <a:rPr lang="en-GB" sz="2800" b="1" i="1" dirty="0"/>
              <a:t>A much more </a:t>
            </a:r>
            <a:r>
              <a:rPr lang="en-GB" sz="2800" b="1" i="1" dirty="0">
                <a:solidFill>
                  <a:schemeClr val="accent2">
                    <a:lumMod val="50000"/>
                  </a:schemeClr>
                </a:solidFill>
              </a:rPr>
              <a:t>multimodal</a:t>
            </a:r>
            <a:r>
              <a:rPr lang="en-GB" sz="2800" b="1" i="1" dirty="0"/>
              <a:t> form of text</a:t>
            </a:r>
          </a:p>
          <a:p>
            <a:endParaRPr lang="en-GB" sz="2400" dirty="0"/>
          </a:p>
          <a:p>
            <a:r>
              <a:rPr lang="en-GB" sz="2400" dirty="0"/>
              <a:t>The </a:t>
            </a:r>
            <a:r>
              <a:rPr lang="en-GB" sz="2400" b="1" i="1" dirty="0"/>
              <a:t>written text of the student</a:t>
            </a:r>
          </a:p>
          <a:p>
            <a:endParaRPr lang="en-GB" sz="2400" dirty="0"/>
          </a:p>
          <a:p>
            <a:r>
              <a:rPr lang="en-GB" sz="2400" dirty="0"/>
              <a:t>The </a:t>
            </a:r>
            <a:r>
              <a:rPr lang="en-GB" sz="2400" b="1" i="1" dirty="0">
                <a:solidFill>
                  <a:srgbClr val="FF0000"/>
                </a:solidFill>
              </a:rPr>
              <a:t>texts</a:t>
            </a:r>
            <a:r>
              <a:rPr lang="en-GB" sz="2400" b="1" i="1" dirty="0"/>
              <a:t> of the tutor in different modes</a:t>
            </a:r>
          </a:p>
          <a:p>
            <a:endParaRPr lang="en-GB" sz="2400" dirty="0"/>
          </a:p>
          <a:p>
            <a:pPr lvl="1"/>
            <a:r>
              <a:rPr lang="en-GB" sz="2400" dirty="0"/>
              <a:t>Her voice, her writing, the writing of others, images, graphs </a:t>
            </a:r>
          </a:p>
          <a:p>
            <a:pPr lvl="1"/>
            <a:r>
              <a:rPr lang="en-GB" sz="2400" dirty="0"/>
              <a:t>and the </a:t>
            </a:r>
            <a:r>
              <a:rPr lang="en-GB" sz="2400" dirty="0">
                <a:solidFill>
                  <a:srgbClr val="0070C0"/>
                </a:solidFill>
              </a:rPr>
              <a:t>blending </a:t>
            </a:r>
            <a:r>
              <a:rPr lang="en-GB" sz="2400" dirty="0"/>
              <a:t>element: </a:t>
            </a:r>
          </a:p>
          <a:p>
            <a:pPr lvl="1"/>
            <a:endParaRPr lang="en-GB" sz="2400" b="1" i="1" dirty="0">
              <a:solidFill>
                <a:srgbClr val="FF0000"/>
              </a:solidFill>
            </a:endParaRPr>
          </a:p>
          <a:p>
            <a:pPr lvl="1"/>
            <a:r>
              <a:rPr lang="en-GB" sz="2800" b="1" i="1" dirty="0">
                <a:solidFill>
                  <a:srgbClr val="0070C0"/>
                </a:solidFill>
              </a:rPr>
              <a:t>Deixis: </a:t>
            </a:r>
            <a:r>
              <a:rPr lang="en-GB" sz="2800" b="1" dirty="0">
                <a:solidFill>
                  <a:srgbClr val="0070C0"/>
                </a:solidFill>
              </a:rPr>
              <a:t>Linguistic (words) and visual (pointing, highlighting, colouring)…</a:t>
            </a:r>
            <a:endParaRPr lang="en-GB" sz="28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85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57"/>
            <a:ext cx="12192000" cy="10500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DB5CF6E-DA3E-4BA3-B0ED-3BCD4328E863}"/>
              </a:ext>
            </a:extLst>
          </p:cNvPr>
          <p:cNvSpPr/>
          <p:nvPr/>
        </p:nvSpPr>
        <p:spPr>
          <a:xfrm>
            <a:off x="563618" y="1372033"/>
            <a:ext cx="1162838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i="1" dirty="0"/>
              <a:t>Breaking Boundaries</a:t>
            </a:r>
            <a:r>
              <a:rPr lang="en-GB" sz="3200" dirty="0"/>
              <a:t>: The distinctiveness of </a:t>
            </a:r>
            <a:r>
              <a:rPr lang="en-GB" sz="3200" b="1" dirty="0"/>
              <a:t>Screencast Feedback</a:t>
            </a:r>
            <a:r>
              <a:rPr lang="en-GB" sz="3200" dirty="0"/>
              <a:t>: </a:t>
            </a:r>
          </a:p>
          <a:p>
            <a:endParaRPr lang="en-GB" sz="3200" dirty="0"/>
          </a:p>
          <a:p>
            <a:r>
              <a:rPr lang="en-GB" sz="2800" dirty="0"/>
              <a:t>3. </a:t>
            </a:r>
            <a:r>
              <a:rPr lang="en-GB" sz="2800" b="1" i="1" dirty="0"/>
              <a:t>A </a:t>
            </a:r>
            <a:r>
              <a:rPr lang="en-GB" sz="2800" b="1" i="1" dirty="0">
                <a:solidFill>
                  <a:srgbClr val="00B050"/>
                </a:solidFill>
              </a:rPr>
              <a:t>catalyst</a:t>
            </a:r>
            <a:r>
              <a:rPr lang="en-GB" sz="2800" b="1" i="1" dirty="0"/>
              <a:t> for Critical Review:</a:t>
            </a:r>
            <a:endParaRPr lang="en-GB" sz="2400" dirty="0"/>
          </a:p>
          <a:p>
            <a:pPr lvl="1"/>
            <a:endParaRPr lang="en-GB" sz="2800" dirty="0"/>
          </a:p>
          <a:p>
            <a:pPr lvl="1"/>
            <a:r>
              <a:rPr lang="en-GB" sz="2800" dirty="0"/>
              <a:t>Of our own assessment criteria: </a:t>
            </a:r>
          </a:p>
          <a:p>
            <a:pPr lvl="2"/>
            <a:r>
              <a:rPr lang="en-GB" sz="2800" dirty="0"/>
              <a:t>The medium matters, are we missing emerging criteria?</a:t>
            </a:r>
          </a:p>
          <a:p>
            <a:pPr lvl="1"/>
            <a:endParaRPr lang="en-GB" sz="2800" dirty="0" smtClean="0"/>
          </a:p>
          <a:p>
            <a:pPr lvl="1"/>
            <a:r>
              <a:rPr lang="en-GB" sz="2800" dirty="0" smtClean="0"/>
              <a:t>Deeper cognitive engagement</a:t>
            </a:r>
          </a:p>
          <a:p>
            <a:pPr lvl="1"/>
            <a:endParaRPr lang="en-GB" sz="2800" dirty="0"/>
          </a:p>
          <a:p>
            <a:pPr lvl="1"/>
            <a:r>
              <a:rPr lang="en-GB" sz="2800" dirty="0"/>
              <a:t>The types of tasks </a:t>
            </a:r>
          </a:p>
          <a:p>
            <a:pPr lvl="1"/>
            <a:endParaRPr lang="en-GB" sz="2800" dirty="0"/>
          </a:p>
          <a:p>
            <a:r>
              <a:rPr lang="en-GB" sz="2800" b="1" dirty="0">
                <a:solidFill>
                  <a:srgbClr val="00B050"/>
                </a:solidFill>
              </a:rPr>
              <a:t>New tasks like blogs, web pages, with more visual content</a:t>
            </a:r>
            <a:endParaRPr lang="en-GB" sz="280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692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57"/>
            <a:ext cx="12192000" cy="10500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DB5CF6E-DA3E-4BA3-B0ED-3BCD4328E863}"/>
              </a:ext>
            </a:extLst>
          </p:cNvPr>
          <p:cNvSpPr/>
          <p:nvPr/>
        </p:nvSpPr>
        <p:spPr>
          <a:xfrm>
            <a:off x="563618" y="1468983"/>
            <a:ext cx="11628382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i="1" dirty="0"/>
              <a:t>Breaking Boundaries</a:t>
            </a:r>
            <a:r>
              <a:rPr lang="en-GB" sz="3200" dirty="0"/>
              <a:t>: The distinctiveness of </a:t>
            </a:r>
            <a:r>
              <a:rPr lang="en-GB" sz="3200" b="1" dirty="0"/>
              <a:t>Screencast Feedback</a:t>
            </a:r>
            <a:r>
              <a:rPr lang="en-GB" sz="3200" dirty="0"/>
              <a:t>: </a:t>
            </a:r>
          </a:p>
          <a:p>
            <a:endParaRPr lang="en-GB" sz="3200" dirty="0"/>
          </a:p>
          <a:p>
            <a:r>
              <a:rPr lang="en-GB" sz="2800" dirty="0"/>
              <a:t>4. </a:t>
            </a:r>
            <a:r>
              <a:rPr lang="en-GB" sz="2800" b="1" i="1" dirty="0"/>
              <a:t>A </a:t>
            </a:r>
            <a:r>
              <a:rPr lang="en-GB" sz="2800" b="1" i="1" dirty="0">
                <a:solidFill>
                  <a:srgbClr val="7030A0"/>
                </a:solidFill>
              </a:rPr>
              <a:t>genre</a:t>
            </a:r>
            <a:r>
              <a:rPr lang="en-GB" sz="2800" b="1" i="1" dirty="0"/>
              <a:t> in the making:</a:t>
            </a:r>
            <a:endParaRPr lang="en-GB" sz="2400" dirty="0"/>
          </a:p>
          <a:p>
            <a:pPr lvl="1"/>
            <a:endParaRPr lang="en-GB" sz="2800" dirty="0"/>
          </a:p>
          <a:p>
            <a:pPr lvl="1"/>
            <a:r>
              <a:rPr lang="en-GB" sz="2800" dirty="0"/>
              <a:t>Remediation</a:t>
            </a:r>
          </a:p>
          <a:p>
            <a:pPr lvl="1"/>
            <a:endParaRPr lang="en-GB" sz="2800" dirty="0"/>
          </a:p>
          <a:p>
            <a:pPr lvl="1"/>
            <a:r>
              <a:rPr lang="en-GB" sz="2800" dirty="0"/>
              <a:t>Gains and loses: Release ballast</a:t>
            </a:r>
          </a:p>
          <a:p>
            <a:pPr lvl="1"/>
            <a:endParaRPr lang="en-GB" sz="2800" dirty="0"/>
          </a:p>
          <a:p>
            <a:r>
              <a:rPr lang="en-GB" sz="2800" b="1" dirty="0">
                <a:solidFill>
                  <a:srgbClr val="7030A0"/>
                </a:solidFill>
              </a:rPr>
              <a:t>Take advantage creatively of the wider range of communicative opportunities: specific individual analysis on a case by case basis.</a:t>
            </a:r>
          </a:p>
          <a:p>
            <a:r>
              <a:rPr lang="en-GB" sz="2800" b="1" i="1" dirty="0">
                <a:solidFill>
                  <a:srgbClr val="7030A0"/>
                </a:solidFill>
              </a:rPr>
              <a:t>Exercise pedagogical judgement. </a:t>
            </a:r>
            <a:r>
              <a:rPr lang="en-GB" sz="2800" b="1" i="1" dirty="0">
                <a:solidFill>
                  <a:srgbClr val="FF0000"/>
                </a:solidFill>
              </a:rPr>
              <a:t>The tutor as designer: agency</a:t>
            </a:r>
          </a:p>
        </p:txBody>
      </p:sp>
    </p:spTree>
    <p:extLst>
      <p:ext uri="{BB962C8B-B14F-4D97-AF65-F5344CB8AC3E}">
        <p14:creationId xmlns:p14="http://schemas.microsoft.com/office/powerpoint/2010/main" val="2612427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954" y="1832335"/>
            <a:ext cx="8437595" cy="4166714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92383243"/>
              </p:ext>
            </p:extLst>
          </p:nvPr>
        </p:nvGraphicFramePr>
        <p:xfrm>
          <a:off x="2213184" y="2756452"/>
          <a:ext cx="8216277" cy="25311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18C6DCA5-FD6B-1B4D-87F6-1467E47590F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952" r="1373"/>
          <a:stretch/>
        </p:blipFill>
        <p:spPr>
          <a:xfrm>
            <a:off x="1877200" y="1246889"/>
            <a:ext cx="8707105" cy="59839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034337"/>
            <a:ext cx="12185359" cy="72460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57"/>
            <a:ext cx="12192000" cy="105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56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57"/>
            <a:ext cx="12192000" cy="10500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002" y="1268887"/>
            <a:ext cx="9385996" cy="52796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001" y="1183425"/>
            <a:ext cx="9431131" cy="627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1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57"/>
            <a:ext cx="12192000" cy="1050094"/>
          </a:xfrm>
          <a:prstGeom prst="rect">
            <a:avLst/>
          </a:prstGeom>
        </p:spPr>
      </p:pic>
      <p:pic>
        <p:nvPicPr>
          <p:cNvPr id="6" name="Picture 5" descr="sequential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9" t="19152" r="2217" b="2349"/>
          <a:stretch/>
        </p:blipFill>
        <p:spPr>
          <a:xfrm rot="10800000">
            <a:off x="2670039" y="2068480"/>
            <a:ext cx="6833590" cy="3135408"/>
          </a:xfrm>
          <a:prstGeom prst="rect">
            <a:avLst/>
          </a:prstGeom>
        </p:spPr>
      </p:pic>
      <p:pic>
        <p:nvPicPr>
          <p:cNvPr id="8" name="Picture 7" descr="sequential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9" t="78412" r="2217" b="2349"/>
          <a:stretch/>
        </p:blipFill>
        <p:spPr>
          <a:xfrm rot="10800000">
            <a:off x="2670040" y="5255647"/>
            <a:ext cx="6833589" cy="7684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83338" y="2203640"/>
            <a:ext cx="786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Live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65119" y="2930887"/>
            <a:ext cx="2018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Stand alone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320631" y="3719464"/>
            <a:ext cx="1624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Dialogic</a:t>
            </a:r>
            <a:endParaRPr lang="en-US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123021" y="4493569"/>
            <a:ext cx="2299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Reasoned</a:t>
            </a:r>
            <a:endParaRPr lang="en-US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04300" y="5292892"/>
            <a:ext cx="2478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Visually Deictic</a:t>
            </a:r>
            <a:endParaRPr lang="en-US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9503628" y="2241104"/>
            <a:ext cx="2299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Staged</a:t>
            </a:r>
            <a:endParaRPr lang="en-US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503629" y="3030095"/>
            <a:ext cx="2299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Accessory</a:t>
            </a:r>
            <a:endParaRPr lang="en-US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9503628" y="3788584"/>
            <a:ext cx="2299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Monologic</a:t>
            </a:r>
            <a:endParaRPr lang="en-US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503629" y="4563818"/>
            <a:ext cx="2299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Authoritative</a:t>
            </a:r>
            <a:endParaRPr lang="en-US" sz="2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9503628" y="5290104"/>
            <a:ext cx="2299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Audio Deictic</a:t>
            </a:r>
            <a:endParaRPr lang="en-US" sz="2800" b="1" dirty="0"/>
          </a:p>
        </p:txBody>
      </p:sp>
      <p:pic>
        <p:nvPicPr>
          <p:cNvPr id="19" name="Picture 18" descr="sequential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9" t="57905" r="2217" b="21800"/>
          <a:stretch/>
        </p:blipFill>
        <p:spPr>
          <a:xfrm rot="10800000">
            <a:off x="2670039" y="5972322"/>
            <a:ext cx="6833589" cy="81059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6024079"/>
            <a:ext cx="2783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Teaching-focused</a:t>
            </a:r>
            <a:endParaRPr lang="en-US" sz="2800" b="1" dirty="0"/>
          </a:p>
        </p:txBody>
      </p:sp>
      <p:pic>
        <p:nvPicPr>
          <p:cNvPr id="21" name="Picture 20" descr="sequential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9" t="57905" r="2217" b="21800"/>
          <a:stretch/>
        </p:blipFill>
        <p:spPr>
          <a:xfrm rot="10800000">
            <a:off x="2670039" y="1257883"/>
            <a:ext cx="6833589" cy="81059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503628" y="6024078"/>
            <a:ext cx="2688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Grading-focused</a:t>
            </a:r>
            <a:endParaRPr lang="en-US" sz="28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196158" y="1450327"/>
            <a:ext cx="2018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Granular</a:t>
            </a:r>
            <a:endParaRPr lang="en-US" sz="28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9503628" y="1450327"/>
            <a:ext cx="2299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Summative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475922" y="2380006"/>
            <a:ext cx="2958913" cy="1200329"/>
          </a:xfrm>
          <a:prstGeom prst="rect">
            <a:avLst/>
          </a:prstGeom>
          <a:solidFill>
            <a:schemeClr val="bg1"/>
          </a:solidFill>
          <a:ln>
            <a:solidFill>
              <a:srgbClr val="660066"/>
            </a:solidFill>
          </a:ln>
          <a:effectLst>
            <a:glow rad="101600">
              <a:srgbClr val="CCFFCC">
                <a:alpha val="75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EACH TASK IS DIFFERENT</a:t>
            </a:r>
            <a:endParaRPr lang="en-US" sz="36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475922" y="4655482"/>
            <a:ext cx="2958913" cy="1200329"/>
          </a:xfrm>
          <a:prstGeom prst="rect">
            <a:avLst/>
          </a:prstGeom>
          <a:solidFill>
            <a:schemeClr val="bg1"/>
          </a:solidFill>
          <a:ln>
            <a:solidFill>
              <a:srgbClr val="660066"/>
            </a:solidFill>
          </a:ln>
          <a:effectLst>
            <a:glow rad="101600">
              <a:srgbClr val="CCFFCC">
                <a:alpha val="75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EACH SUBJECT IS DIFFERENT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200127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57"/>
            <a:ext cx="12192000" cy="10500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3435" y="1407341"/>
            <a:ext cx="1075602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800" dirty="0"/>
          </a:p>
          <a:p>
            <a:endParaRPr lang="en-GB" sz="2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032" y="1091974"/>
            <a:ext cx="6284634" cy="55755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139" y="1034336"/>
            <a:ext cx="11215054" cy="594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77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0647"/>
            <a:ext cx="12192000" cy="7973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57"/>
            <a:ext cx="12192000" cy="10500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0269" y="1464737"/>
            <a:ext cx="113504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charset="0"/>
                <a:ea typeface="Arial" charset="0"/>
                <a:cs typeface="Arial" charset="0"/>
              </a:rPr>
              <a:t>Audio-visual Feedback: Back to Future?</a:t>
            </a:r>
            <a:endParaRPr lang="en-US" sz="3600" b="1" dirty="0" smtClean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24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25707" y="4850887"/>
            <a:ext cx="69312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Antonio Martínez-</a:t>
            </a:r>
            <a:r>
              <a:rPr lang="en-GB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Arboleda</a:t>
            </a:r>
            <a:endParaRPr lang="en-GB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Teaching Enhancement Project Leader</a:t>
            </a:r>
            <a:endParaRPr lang="en-GB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79CC0B80-8653-1047-9301-B6FD397A1CFA}"/>
              </a:ext>
            </a:extLst>
          </p:cNvPr>
          <p:cNvSpPr/>
          <p:nvPr/>
        </p:nvSpPr>
        <p:spPr>
          <a:xfrm>
            <a:off x="3704847" y="3039217"/>
            <a:ext cx="4981352" cy="1600438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es-ES" sz="2400" b="1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LCS </a:t>
            </a:r>
            <a:r>
              <a:rPr lang="es-ES" sz="2400" b="1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DIGITAL LEARNING SHOWCASING</a:t>
            </a:r>
          </a:p>
          <a:p>
            <a:pPr algn="ctr"/>
            <a:endParaRPr lang="es-ES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es-E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THANK YOU</a:t>
            </a:r>
            <a:endParaRPr lang="es-E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48" y="2393329"/>
            <a:ext cx="1792224" cy="3121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9215" y="2366832"/>
            <a:ext cx="1792224" cy="31211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5238" y="2393329"/>
            <a:ext cx="5350961" cy="344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441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57"/>
            <a:ext cx="12192000" cy="10500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DB5CF6E-DA3E-4BA3-B0ED-3BCD4328E863}"/>
              </a:ext>
            </a:extLst>
          </p:cNvPr>
          <p:cNvSpPr/>
          <p:nvPr/>
        </p:nvSpPr>
        <p:spPr>
          <a:xfrm>
            <a:off x="563618" y="1468983"/>
            <a:ext cx="1138557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400" dirty="0"/>
          </a:p>
          <a:p>
            <a:endParaRPr lang="en-GB" sz="2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DD9B0C9-D628-4CD4-A8A2-15BCEECE7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07" y="1468983"/>
            <a:ext cx="6379623" cy="4782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8CC568E-66E1-4F6D-98A9-22503B4AD780}"/>
              </a:ext>
            </a:extLst>
          </p:cNvPr>
          <p:cNvSpPr txBox="1"/>
          <p:nvPr/>
        </p:nvSpPr>
        <p:spPr>
          <a:xfrm>
            <a:off x="6822831" y="1468983"/>
            <a:ext cx="512636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dirty="0"/>
              <a:t>Like any other form of multimodal expression, audio-visual feedback provides and opportunity to create new itineraries for “nesting”, the ability to embed past and future thoughts, whether your own or someone else’s, in one’s thinking at a given time.</a:t>
            </a:r>
          </a:p>
        </p:txBody>
      </p:sp>
    </p:spTree>
    <p:extLst>
      <p:ext uri="{BB962C8B-B14F-4D97-AF65-F5344CB8AC3E}">
        <p14:creationId xmlns:p14="http://schemas.microsoft.com/office/powerpoint/2010/main" val="961157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57"/>
            <a:ext cx="12192000" cy="10500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DB5CF6E-DA3E-4BA3-B0ED-3BCD4328E863}"/>
              </a:ext>
            </a:extLst>
          </p:cNvPr>
          <p:cNvSpPr/>
          <p:nvPr/>
        </p:nvSpPr>
        <p:spPr>
          <a:xfrm>
            <a:off x="563618" y="1468983"/>
            <a:ext cx="1138557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400" dirty="0"/>
          </a:p>
          <a:p>
            <a:endParaRPr lang="en-GB" sz="2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8CC568E-66E1-4F6D-98A9-22503B4AD780}"/>
              </a:ext>
            </a:extLst>
          </p:cNvPr>
          <p:cNvSpPr txBox="1"/>
          <p:nvPr/>
        </p:nvSpPr>
        <p:spPr>
          <a:xfrm>
            <a:off x="5512493" y="1315424"/>
            <a:ext cx="644692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/>
              <a:t>For Michael </a:t>
            </a:r>
            <a:r>
              <a:rPr lang="en-GB" sz="2800" dirty="0" err="1"/>
              <a:t>Corballis</a:t>
            </a:r>
            <a:r>
              <a:rPr lang="en-GB" sz="2800" dirty="0"/>
              <a:t> this human capacity, called “</a:t>
            </a: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</a:rPr>
              <a:t>recursive thought</a:t>
            </a:r>
            <a:r>
              <a:rPr lang="en-GB" sz="2800" dirty="0"/>
              <a:t>”, is what differentiate us from animals. Audio-visual feedback is a particularly challenging context for the examination of nesting, as in many cases Surely, a wise combination of voice, the </a:t>
            </a:r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pointing</a:t>
            </a:r>
            <a:r>
              <a:rPr lang="en-GB" sz="2800" dirty="0"/>
              <a:t>,  </a:t>
            </a:r>
            <a:r>
              <a:rPr lang="en-GB" sz="2800" dirty="0">
                <a:highlight>
                  <a:srgbClr val="FFFF00"/>
                </a:highlight>
              </a:rPr>
              <a:t>highlighting of student text</a:t>
            </a:r>
            <a:r>
              <a:rPr lang="en-GB" sz="2800" dirty="0"/>
              <a:t>, and the </a:t>
            </a:r>
            <a:r>
              <a:rPr lang="en-GB" sz="2800" i="1" dirty="0"/>
              <a:t>showing of other’s texts </a:t>
            </a:r>
            <a:r>
              <a:rPr lang="en-GB" sz="2800" dirty="0"/>
              <a:t>can make the </a:t>
            </a:r>
            <a:r>
              <a:rPr lang="en-GB" sz="2800" b="1" dirty="0"/>
              <a:t>nesting process</a:t>
            </a:r>
            <a:r>
              <a:rPr lang="en-GB" sz="2800" dirty="0"/>
              <a:t> more </a:t>
            </a:r>
            <a:r>
              <a:rPr lang="en-GB" sz="2800" dirty="0">
                <a:solidFill>
                  <a:srgbClr val="FF0000"/>
                </a:solidFill>
              </a:rPr>
              <a:t>agile</a:t>
            </a:r>
            <a:r>
              <a:rPr lang="en-GB" sz="2800" dirty="0"/>
              <a:t>, </a:t>
            </a:r>
            <a:r>
              <a:rPr lang="en-GB" sz="2800" dirty="0">
                <a:solidFill>
                  <a:srgbClr val="FF0000"/>
                </a:solidFill>
              </a:rPr>
              <a:t>narratively</a:t>
            </a:r>
            <a:r>
              <a:rPr lang="en-GB" sz="2800" dirty="0"/>
              <a:t>, and </a:t>
            </a:r>
            <a:r>
              <a:rPr lang="en-GB" sz="2800" dirty="0">
                <a:highlight>
                  <a:srgbClr val="00FFFF"/>
                </a:highlight>
              </a:rPr>
              <a:t>more accessible </a:t>
            </a:r>
            <a:r>
              <a:rPr lang="en-GB" sz="2800" dirty="0"/>
              <a:t>for the student, allowing both greater </a:t>
            </a:r>
            <a:r>
              <a:rPr lang="en-GB" sz="2800" dirty="0">
                <a:solidFill>
                  <a:srgbClr val="FF0000"/>
                </a:solidFill>
              </a:rPr>
              <a:t>depth and clarity </a:t>
            </a:r>
            <a:r>
              <a:rPr lang="en-GB" sz="2800" dirty="0"/>
              <a:t>from the tutor.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77A88B1-B583-48B8-ACA9-0152305CD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07" y="1468983"/>
            <a:ext cx="5072494" cy="507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65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26" y="1236605"/>
            <a:ext cx="9402321" cy="52796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418" t="4419" r="2869" b="4363"/>
          <a:stretch/>
        </p:blipFill>
        <p:spPr>
          <a:xfrm>
            <a:off x="7924800" y="1266066"/>
            <a:ext cx="4152900" cy="52715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57"/>
            <a:ext cx="12192000" cy="105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43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57"/>
            <a:ext cx="12192000" cy="10500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39692" b="11529"/>
          <a:stretch/>
        </p:blipFill>
        <p:spPr>
          <a:xfrm>
            <a:off x="1372568" y="1034337"/>
            <a:ext cx="9210390" cy="575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42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57"/>
            <a:ext cx="12192000" cy="105009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5A0C46AD-3FCD-C444-B48A-D364BC1ABD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33"/>
          <a:stretch/>
        </p:blipFill>
        <p:spPr>
          <a:xfrm>
            <a:off x="1720412" y="1123122"/>
            <a:ext cx="8497957" cy="604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05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57"/>
            <a:ext cx="12192000" cy="10500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60087" y="2154621"/>
            <a:ext cx="6842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charset="0"/>
                <a:ea typeface="Arial" charset="0"/>
                <a:cs typeface="Arial" charset="0"/>
              </a:rPr>
              <a:t>Content slide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920" y="1363507"/>
            <a:ext cx="7950201" cy="50557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920" y="1067408"/>
            <a:ext cx="7950201" cy="564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09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57"/>
            <a:ext cx="12192000" cy="10500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0087" y="2154621"/>
            <a:ext cx="6842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rial" charset="0"/>
                <a:ea typeface="Arial" charset="0"/>
                <a:cs typeface="Arial" charset="0"/>
              </a:rPr>
              <a:t>Content slide</a:t>
            </a:r>
            <a:endParaRPr lang="en-US" sz="3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548" b="508"/>
          <a:stretch/>
        </p:blipFill>
        <p:spPr>
          <a:xfrm>
            <a:off x="2262896" y="1142381"/>
            <a:ext cx="9598137" cy="53981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97" y="1142380"/>
            <a:ext cx="7941265" cy="539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85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4337"/>
            <a:ext cx="12160310" cy="60050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4337"/>
            <a:ext cx="13259356" cy="78847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57"/>
            <a:ext cx="12192000" cy="105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66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57"/>
            <a:ext cx="12192000" cy="10500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9C14A5-C00C-4A3E-940A-B0B1AAAEC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7408" y="1435126"/>
            <a:ext cx="3562350" cy="4638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86FBEA-FC3A-42F2-AE42-6648D3E99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374" y="1435126"/>
            <a:ext cx="3493252" cy="4472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FA9EC14-1422-45D8-A2BA-2B93EC5A19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917" y="1516675"/>
            <a:ext cx="3495675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68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8027</TotalTime>
  <Words>620</Words>
  <Application>Microsoft Macintosh PowerPoint</Application>
  <PresentationFormat>Custom</PresentationFormat>
  <Paragraphs>107</Paragraphs>
  <Slides>24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ANTONIO MARTINEZ-ARBOLEDA</cp:lastModifiedBy>
  <cp:revision>133</cp:revision>
  <cp:lastPrinted>2018-06-26T08:55:42Z</cp:lastPrinted>
  <dcterms:created xsi:type="dcterms:W3CDTF">2016-11-29T16:11:40Z</dcterms:created>
  <dcterms:modified xsi:type="dcterms:W3CDTF">2018-11-07T08:03:50Z</dcterms:modified>
</cp:coreProperties>
</file>