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1" r:id="rId2"/>
    <p:sldId id="323" r:id="rId3"/>
    <p:sldId id="322" r:id="rId4"/>
    <p:sldId id="314" r:id="rId5"/>
    <p:sldId id="326" r:id="rId6"/>
    <p:sldId id="325" r:id="rId7"/>
    <p:sldId id="315" r:id="rId8"/>
    <p:sldId id="319" r:id="rId9"/>
    <p:sldId id="317" r:id="rId10"/>
    <p:sldId id="320" r:id="rId11"/>
    <p:sldId id="316" r:id="rId12"/>
    <p:sldId id="324" r:id="rId13"/>
    <p:sldId id="327" r:id="rId14"/>
    <p:sldId id="318" r:id="rId15"/>
    <p:sldId id="298" r:id="rId16"/>
    <p:sldId id="297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FA274-5B0B-4BC8-B519-4BD696F93FB2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41056-2F19-46A0-9E13-566E7FAB6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399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E8E94-ABEB-4866-8427-A4FFC9B18E4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F78FB-FCD3-49F0-8678-3FB247C32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F78FB-FCD3-49F0-8678-3FB247C3256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298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355F8-4851-4318-8D09-8E66D8D2E07A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579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355F8-4851-4318-8D09-8E66D8D2E07A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292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355F8-4851-4318-8D09-8E66D8D2E07A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585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355F8-4851-4318-8D09-8E66D8D2E07A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897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355F8-4851-4318-8D09-8E66D8D2E07A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511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355F8-4851-4318-8D09-8E66D8D2E07A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094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355F8-4851-4318-8D09-8E66D8D2E07A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378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355F8-4851-4318-8D09-8E66D8D2E07A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505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355F8-4851-4318-8D09-8E66D8D2E07A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930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355F8-4851-4318-8D09-8E66D8D2E07A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156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355F8-4851-4318-8D09-8E66D8D2E07A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719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355F8-4851-4318-8D09-8E66D8D2E07A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132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355F8-4851-4318-8D09-8E66D8D2E07A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300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355F8-4851-4318-8D09-8E66D8D2E07A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348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355F8-4851-4318-8D09-8E66D8D2E07A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309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0A97C-6094-44F3-9AD2-0A11796E8BE7}" type="datetimeFigureOut">
              <a:rPr lang="en-US" smtClean="0"/>
              <a:t>11/6/2018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ChangeArrowheads="1"/>
          </p:cNvSpPr>
          <p:nvPr/>
        </p:nvSpPr>
        <p:spPr bwMode="ltGray">
          <a:xfrm>
            <a:off x="76200" y="76200"/>
            <a:ext cx="8991600" cy="670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US" altLang="en-US" sz="2400">
              <a:solidFill>
                <a:srgbClr val="8D010F"/>
              </a:solidFill>
              <a:latin typeface="Times" pitchFamily="18" charset="0"/>
            </a:endParaRPr>
          </a:p>
        </p:txBody>
      </p:sp>
      <p:sp>
        <p:nvSpPr>
          <p:cNvPr id="216068" name="Line 4"/>
          <p:cNvSpPr>
            <a:spLocks noChangeShapeType="1"/>
          </p:cNvSpPr>
          <p:nvPr/>
        </p:nvSpPr>
        <p:spPr bwMode="white">
          <a:xfrm>
            <a:off x="201613" y="1341438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6069" name="Text Box 5"/>
          <p:cNvSpPr txBox="1">
            <a:spLocks noChangeArrowheads="1"/>
          </p:cNvSpPr>
          <p:nvPr/>
        </p:nvSpPr>
        <p:spPr bwMode="ltGray">
          <a:xfrm>
            <a:off x="355600" y="420688"/>
            <a:ext cx="4360416" cy="7381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endParaRPr lang="en-GB" altLang="en-US" sz="2400" dirty="0" smtClean="0">
              <a:solidFill>
                <a:schemeClr val="bg1"/>
              </a:solidFill>
            </a:endParaRPr>
          </a:p>
          <a:p>
            <a:pPr eaLnBrk="0" hangingPunct="0">
              <a:spcBef>
                <a:spcPct val="0"/>
              </a:spcBef>
            </a:pPr>
            <a:endParaRPr lang="en-GB" altLang="en-US" sz="2400" dirty="0">
              <a:solidFill>
                <a:schemeClr val="bg1"/>
              </a:solidFill>
            </a:endParaRPr>
          </a:p>
          <a:p>
            <a:pPr eaLnBrk="0" hangingPunct="0">
              <a:spcBef>
                <a:spcPct val="0"/>
              </a:spcBef>
            </a:pPr>
            <a:endParaRPr lang="en-GB" alt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160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49250" y="2565400"/>
            <a:ext cx="7772400" cy="1231106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GB" altLang="en-US" sz="4000" dirty="0" smtClean="0">
                <a:solidFill>
                  <a:schemeClr val="bg1"/>
                </a:solidFill>
              </a:rPr>
              <a:t>Feedback at scale</a:t>
            </a:r>
            <a:endParaRPr lang="en-GB" altLang="en-US" sz="4000" dirty="0">
              <a:solidFill>
                <a:schemeClr val="bg1"/>
              </a:solidFill>
            </a:endParaRPr>
          </a:p>
        </p:txBody>
      </p:sp>
      <p:sp>
        <p:nvSpPr>
          <p:cNvPr id="21607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01613" y="3645024"/>
            <a:ext cx="5394325" cy="1815882"/>
          </a:xfrm>
          <a:solidFill>
            <a:schemeClr val="accent1"/>
          </a:solidFill>
        </p:spPr>
        <p:txBody>
          <a:bodyPr>
            <a:spAutoFit/>
          </a:bodyPr>
          <a:lstStyle/>
          <a:p>
            <a:endParaRPr lang="en-GB" altLang="en-US" sz="1600" dirty="0" smtClean="0">
              <a:solidFill>
                <a:schemeClr val="bg1"/>
              </a:solidFill>
            </a:endParaRPr>
          </a:p>
          <a:p>
            <a:pPr algn="l"/>
            <a:r>
              <a:rPr lang="en-GB" altLang="en-US" sz="1600" dirty="0" smtClean="0">
                <a:solidFill>
                  <a:schemeClr val="bg1"/>
                </a:solidFill>
              </a:rPr>
              <a:t>Joanne Shiel</a:t>
            </a:r>
          </a:p>
          <a:p>
            <a:pPr algn="l"/>
            <a:r>
              <a:rPr lang="en-GB" altLang="en-US" sz="1600" dirty="0" smtClean="0">
                <a:solidFill>
                  <a:schemeClr val="bg1"/>
                </a:solidFill>
              </a:rPr>
              <a:t>Director of Year 1</a:t>
            </a:r>
          </a:p>
          <a:p>
            <a:pPr algn="l"/>
            <a:r>
              <a:rPr lang="en-GB" altLang="zh-CN" sz="1600" dirty="0" smtClean="0">
                <a:solidFill>
                  <a:schemeClr val="bg1"/>
                </a:solidFill>
              </a:rPr>
              <a:t>South-West </a:t>
            </a:r>
            <a:r>
              <a:rPr lang="en-GB" altLang="zh-CN" sz="1600" dirty="0" err="1" smtClean="0">
                <a:solidFill>
                  <a:schemeClr val="bg1"/>
                </a:solidFill>
              </a:rPr>
              <a:t>Jiaotong</a:t>
            </a:r>
            <a:r>
              <a:rPr lang="en-GB" altLang="zh-CN" sz="1600" dirty="0" smtClean="0">
                <a:solidFill>
                  <a:schemeClr val="bg1"/>
                </a:solidFill>
              </a:rPr>
              <a:t>-Leeds Joint School</a:t>
            </a:r>
          </a:p>
          <a:p>
            <a:pPr algn="l"/>
            <a:r>
              <a:rPr lang="en-GB" altLang="zh-CN" sz="1600" dirty="0" smtClean="0">
                <a:solidFill>
                  <a:schemeClr val="bg1"/>
                </a:solidFill>
              </a:rPr>
              <a:t>Faculty of Engineering</a:t>
            </a:r>
          </a:p>
          <a:p>
            <a:pPr algn="l"/>
            <a:r>
              <a:rPr lang="en-GB" altLang="zh-CN" sz="1600" dirty="0" smtClean="0">
                <a:solidFill>
                  <a:schemeClr val="bg1"/>
                </a:solidFill>
              </a:rPr>
              <a:t>j.r.shiel@leeds.ac.uk</a:t>
            </a:r>
          </a:p>
        </p:txBody>
      </p:sp>
      <p:pic>
        <p:nvPicPr>
          <p:cNvPr id="2" name="Picture 1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16" y="546875"/>
            <a:ext cx="4062153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39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1844824"/>
            <a:ext cx="8248848" cy="43497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ltGray">
          <a:xfrm>
            <a:off x="76200" y="29546"/>
            <a:ext cx="8991600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GB" altLang="en-US" sz="2400" dirty="0" smtClean="0">
                <a:solidFill>
                  <a:schemeClr val="bg1"/>
                </a:solidFill>
              </a:rPr>
              <a:t>Aim</a:t>
            </a: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ltGray">
          <a:xfrm>
            <a:off x="4572000" y="420688"/>
            <a:ext cx="3960440" cy="7381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endParaRPr lang="en-GB" alt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7657"/>
            <a:ext cx="4062153" cy="61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435402"/>
            <a:ext cx="8640960" cy="451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26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1844824"/>
            <a:ext cx="8248848" cy="43497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ltGray">
          <a:xfrm>
            <a:off x="76200" y="29546"/>
            <a:ext cx="8991600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GB" altLang="en-US" sz="2400" dirty="0" smtClean="0">
                <a:solidFill>
                  <a:schemeClr val="bg1"/>
                </a:solidFill>
              </a:rPr>
              <a:t>Aim</a:t>
            </a: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ltGray">
          <a:xfrm>
            <a:off x="4572000" y="420688"/>
            <a:ext cx="3960440" cy="7381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endParaRPr lang="en-GB" alt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7657"/>
            <a:ext cx="4062153" cy="61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1548106"/>
            <a:ext cx="504056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35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ltGray">
          <a:xfrm>
            <a:off x="76200" y="76200"/>
            <a:ext cx="8991600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GB" altLang="en-US" sz="2400" dirty="0" smtClean="0">
                <a:solidFill>
                  <a:schemeClr val="bg1"/>
                </a:solidFill>
              </a:rPr>
              <a:t>Situation</a:t>
            </a: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ltGray">
          <a:xfrm>
            <a:off x="4572000" y="420688"/>
            <a:ext cx="3960440" cy="7381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endParaRPr lang="en-GB" alt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46875"/>
            <a:ext cx="4062153" cy="61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657991"/>
            <a:ext cx="7848872" cy="354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05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Blackboard Rubric</a:t>
            </a:r>
            <a:endParaRPr lang="en-GB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8031" y="2502694"/>
            <a:ext cx="3438525" cy="32956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Presentations</a:t>
            </a:r>
            <a:endParaRPr lang="en-GB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645025" y="2708920"/>
            <a:ext cx="4041775" cy="2952328"/>
          </a:xfrm>
          <a:prstGeom prst="rect">
            <a:avLst/>
          </a:prstGeom>
        </p:spPr>
      </p:pic>
      <p:sp>
        <p:nvSpPr>
          <p:cNvPr id="217092" name="Rectangle 4"/>
          <p:cNvSpPr>
            <a:spLocks noChangeArrowheads="1"/>
          </p:cNvSpPr>
          <p:nvPr/>
        </p:nvSpPr>
        <p:spPr bwMode="ltGray">
          <a:xfrm>
            <a:off x="76200" y="76200"/>
            <a:ext cx="8991600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GB" altLang="en-US" sz="2400" dirty="0" smtClean="0">
                <a:solidFill>
                  <a:schemeClr val="bg1"/>
                </a:solidFill>
              </a:rPr>
              <a:t>Situation</a:t>
            </a: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ltGray">
          <a:xfrm>
            <a:off x="4572000" y="420688"/>
            <a:ext cx="3960440" cy="7381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endParaRPr lang="en-GB" alt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46875"/>
            <a:ext cx="4062153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16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9000"/>
    </mc:Choice>
    <mc:Fallback>
      <p:transition spd="slow" advClick="0" advTm="19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1844824"/>
            <a:ext cx="8248848" cy="43497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ltGray">
          <a:xfrm>
            <a:off x="76200" y="29546"/>
            <a:ext cx="8991600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GB" altLang="en-US" sz="2400" dirty="0" smtClean="0">
                <a:solidFill>
                  <a:schemeClr val="bg1"/>
                </a:solidFill>
              </a:rPr>
              <a:t>Aim</a:t>
            </a: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ltGray">
          <a:xfrm>
            <a:off x="4572000" y="420688"/>
            <a:ext cx="3960440" cy="7381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endParaRPr lang="en-GB" alt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7657"/>
            <a:ext cx="4062153" cy="61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" y="1976717"/>
            <a:ext cx="8536880" cy="354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95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1844824"/>
            <a:ext cx="8248848" cy="4349750"/>
          </a:xfrm>
        </p:spPr>
        <p:txBody>
          <a:bodyPr>
            <a:normAutofit/>
          </a:bodyPr>
          <a:lstStyle/>
          <a:p>
            <a:r>
              <a:rPr lang="en-GB" dirty="0"/>
              <a:t> </a:t>
            </a:r>
            <a:r>
              <a:rPr lang="en-GB" dirty="0" smtClean="0"/>
              <a:t>Making marking:</a:t>
            </a:r>
          </a:p>
          <a:p>
            <a:pPr lvl="1"/>
            <a:r>
              <a:rPr lang="en-GB" dirty="0"/>
              <a:t>M</a:t>
            </a:r>
            <a:r>
              <a:rPr lang="en-GB" dirty="0" smtClean="0"/>
              <a:t>ore efficient </a:t>
            </a:r>
          </a:p>
          <a:p>
            <a:pPr lvl="1"/>
            <a:r>
              <a:rPr lang="en-GB" dirty="0" smtClean="0"/>
              <a:t>More visible</a:t>
            </a:r>
          </a:p>
          <a:p>
            <a:pPr lvl="1"/>
            <a:r>
              <a:rPr lang="en-GB" dirty="0" smtClean="0"/>
              <a:t>More accountable</a:t>
            </a:r>
          </a:p>
          <a:p>
            <a:r>
              <a:rPr lang="en-US" altLang="en-US" dirty="0" smtClean="0"/>
              <a:t>Making feedback </a:t>
            </a:r>
          </a:p>
          <a:p>
            <a:pPr lvl="1"/>
            <a:r>
              <a:rPr lang="en-US" altLang="en-US" dirty="0" smtClean="0"/>
              <a:t>possible</a:t>
            </a:r>
          </a:p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ltGray">
          <a:xfrm>
            <a:off x="76200" y="29546"/>
            <a:ext cx="8991600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GB" altLang="en-US" sz="2400" dirty="0" smtClean="0">
                <a:solidFill>
                  <a:schemeClr val="bg1"/>
                </a:solidFill>
              </a:rPr>
              <a:t>Aim</a:t>
            </a: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ltGray">
          <a:xfrm>
            <a:off x="4572000" y="420688"/>
            <a:ext cx="3960440" cy="7381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endParaRPr lang="en-GB" alt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7657"/>
            <a:ext cx="4062153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28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1844824"/>
            <a:ext cx="8248848" cy="434975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Turnitin</a:t>
            </a:r>
            <a:r>
              <a:rPr lang="en-US" dirty="0" smtClean="0"/>
              <a:t> rubrics</a:t>
            </a:r>
            <a:endParaRPr lang="en-GB" dirty="0"/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ltGray">
          <a:xfrm>
            <a:off x="76200" y="76200"/>
            <a:ext cx="8991600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GB" altLang="en-US" sz="2400" dirty="0" smtClean="0">
                <a:solidFill>
                  <a:schemeClr val="bg1"/>
                </a:solidFill>
              </a:rPr>
              <a:t>Solution</a:t>
            </a: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ltGray">
          <a:xfrm>
            <a:off x="4572000" y="420688"/>
            <a:ext cx="3960440" cy="7381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endParaRPr lang="en-GB" alt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83781"/>
            <a:ext cx="4062153" cy="61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53521"/>
            <a:ext cx="9144000" cy="37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25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5367338"/>
            <a:ext cx="7992888" cy="804862"/>
          </a:xfrm>
        </p:spPr>
        <p:txBody>
          <a:bodyPr>
            <a:noAutofit/>
          </a:bodyPr>
          <a:lstStyle/>
          <a:p>
            <a:r>
              <a:rPr lang="en-GB" sz="3200" dirty="0" smtClean="0"/>
              <a:t>Compulsory 60 credit module   286 students</a:t>
            </a:r>
          </a:p>
          <a:p>
            <a:endParaRPr lang="en-GB" sz="3200" dirty="0"/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ltGray">
          <a:xfrm>
            <a:off x="76200" y="76200"/>
            <a:ext cx="8991600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GB" altLang="en-US" sz="2400" dirty="0" smtClean="0">
                <a:solidFill>
                  <a:schemeClr val="bg1"/>
                </a:solidFill>
              </a:rPr>
              <a:t>Situation</a:t>
            </a: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ltGray">
          <a:xfrm>
            <a:off x="4572000" y="420688"/>
            <a:ext cx="3960440" cy="7381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endParaRPr lang="en-GB" alt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46875"/>
            <a:ext cx="4062153" cy="612000"/>
          </a:xfrm>
          <a:prstGeom prst="rect">
            <a:avLst/>
          </a:prstGeom>
        </p:spPr>
      </p:pic>
      <p:pic>
        <p:nvPicPr>
          <p:cNvPr id="3074" name="Picture 2" descr="418bd609-88e0-4c31-95cf-7bcc1769c579@eurprd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9948" y="1704123"/>
            <a:ext cx="3887861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01f86c95-8d6f-4bac-a4ca-7a4fd20a197f@eurprd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637" y="2147866"/>
            <a:ext cx="43815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98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7" y="4800600"/>
            <a:ext cx="8001837" cy="566738"/>
          </a:xfrm>
        </p:spPr>
        <p:txBody>
          <a:bodyPr>
            <a:noAutofit/>
          </a:bodyPr>
          <a:lstStyle/>
          <a:p>
            <a:r>
              <a:rPr lang="en-GB" sz="3200" dirty="0" smtClean="0"/>
              <a:t>Semester 1 – 14 staff   Semester 2 – 8 staff</a:t>
            </a:r>
            <a:endParaRPr lang="en-GB" sz="32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25365" y="3671137"/>
            <a:ext cx="5486400" cy="4114800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6" y="5367338"/>
            <a:ext cx="7560842" cy="80486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Physics – 286 students – 1 member of staff</a:t>
            </a:r>
            <a:endParaRPr lang="en-GB" sz="3200" dirty="0"/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ltGray">
          <a:xfrm>
            <a:off x="76200" y="76200"/>
            <a:ext cx="8991600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GB" altLang="en-US" sz="2400" dirty="0" smtClean="0">
                <a:solidFill>
                  <a:schemeClr val="bg1"/>
                </a:solidFill>
              </a:rPr>
              <a:t>Situation</a:t>
            </a: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ltGray">
          <a:xfrm>
            <a:off x="4572000" y="420688"/>
            <a:ext cx="3960440" cy="7381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endParaRPr lang="en-GB" alt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46875"/>
            <a:ext cx="4062153" cy="612000"/>
          </a:xfrm>
          <a:prstGeom prst="rect">
            <a:avLst/>
          </a:prstGeom>
        </p:spPr>
      </p:pic>
      <p:pic>
        <p:nvPicPr>
          <p:cNvPr id="2052" name="Picture 4" descr="cb421003-f7f2-4ceb-8c79-432cdcaca6cf@eurprd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451039"/>
            <a:ext cx="43815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e204dafa-1e14-4e50-9214-a20d5bb1a5c9@eurprd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451039"/>
            <a:ext cx="43815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305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49" y="1779915"/>
            <a:ext cx="7296150" cy="4876800"/>
          </a:xfrm>
          <a:prstGeom prst="rect">
            <a:avLst/>
          </a:prstGeom>
        </p:spPr>
      </p:pic>
      <p:sp>
        <p:nvSpPr>
          <p:cNvPr id="217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1844824"/>
            <a:ext cx="8248848" cy="43497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 smtClean="0"/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ltGray">
          <a:xfrm>
            <a:off x="0" y="58886"/>
            <a:ext cx="8991600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GB" altLang="en-US" sz="2400" dirty="0" smtClean="0">
                <a:solidFill>
                  <a:schemeClr val="bg1"/>
                </a:solidFill>
              </a:rPr>
              <a:t>Problem – the scale</a:t>
            </a: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ltGray">
          <a:xfrm>
            <a:off x="4572000" y="420688"/>
            <a:ext cx="3960440" cy="7381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endParaRPr lang="en-GB" alt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7657"/>
            <a:ext cx="4062153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51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275" y="1900237"/>
            <a:ext cx="6267450" cy="3057525"/>
          </a:xfrm>
          <a:prstGeom prst="rect">
            <a:avLst/>
          </a:prstGeom>
        </p:spPr>
      </p:pic>
      <p:sp>
        <p:nvSpPr>
          <p:cNvPr id="217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2204864"/>
            <a:ext cx="8248848" cy="39897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 smtClean="0"/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ltGray">
          <a:xfrm>
            <a:off x="131872" y="0"/>
            <a:ext cx="8991600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GB" altLang="en-US" sz="2400" dirty="0" smtClean="0">
                <a:solidFill>
                  <a:schemeClr val="bg1"/>
                </a:solidFill>
              </a:rPr>
              <a:t>Problem – the scale</a:t>
            </a: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ltGray">
          <a:xfrm>
            <a:off x="4572000" y="420688"/>
            <a:ext cx="3960440" cy="7381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endParaRPr lang="en-GB" alt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7657"/>
            <a:ext cx="4062153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43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1844824"/>
            <a:ext cx="8248848" cy="4349750"/>
          </a:xfrm>
        </p:spPr>
        <p:txBody>
          <a:bodyPr>
            <a:normAutofit/>
          </a:bodyPr>
          <a:lstStyle/>
          <a:p>
            <a:r>
              <a:rPr lang="en-GB" altLang="en-US" dirty="0" smtClean="0"/>
              <a:t>1 Physics teacher, 300 lab reports:</a:t>
            </a:r>
          </a:p>
          <a:p>
            <a:pPr marL="0" indent="0">
              <a:buNone/>
            </a:pPr>
            <a:r>
              <a:rPr lang="en-GB" altLang="en-US" dirty="0" smtClean="0"/>
              <a:t>How do you want me to give each student feedback?</a:t>
            </a:r>
          </a:p>
          <a:p>
            <a:r>
              <a:rPr lang="en-GB" altLang="en-US" dirty="0" smtClean="0"/>
              <a:t>English teacher</a:t>
            </a:r>
          </a:p>
          <a:p>
            <a:pPr marL="0" indent="0">
              <a:buNone/>
            </a:pPr>
            <a:r>
              <a:rPr lang="en-GB" altLang="en-US" dirty="0" smtClean="0"/>
              <a:t>How can I give feedback to 40 students?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ltGray">
          <a:xfrm>
            <a:off x="131872" y="0"/>
            <a:ext cx="8991600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GB" altLang="en-US" sz="2400" dirty="0" smtClean="0">
                <a:solidFill>
                  <a:schemeClr val="bg1"/>
                </a:solidFill>
              </a:rPr>
              <a:t>Problem – the scale</a:t>
            </a: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ltGray">
          <a:xfrm>
            <a:off x="4572000" y="420688"/>
            <a:ext cx="3960440" cy="7381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endParaRPr lang="en-GB" alt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7657"/>
            <a:ext cx="4062153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9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1844824"/>
            <a:ext cx="8248848" cy="4349750"/>
          </a:xfrm>
        </p:spPr>
        <p:txBody>
          <a:bodyPr>
            <a:normAutofit/>
          </a:bodyPr>
          <a:lstStyle/>
          <a:p>
            <a:r>
              <a:rPr lang="en-GB" altLang="en-US" dirty="0" smtClean="0"/>
              <a:t>Module leader </a:t>
            </a:r>
          </a:p>
          <a:p>
            <a:pPr marL="0" indent="0">
              <a:buNone/>
            </a:pPr>
            <a:r>
              <a:rPr lang="en-GB" altLang="en-US" dirty="0" smtClean="0"/>
              <a:t>How can I see/know what everyone is doing?</a:t>
            </a:r>
          </a:p>
          <a:p>
            <a:r>
              <a:rPr lang="en-GB" altLang="en-US" dirty="0" smtClean="0"/>
              <a:t>Two teaching teams</a:t>
            </a:r>
          </a:p>
          <a:p>
            <a:pPr marL="0" indent="0">
              <a:buNone/>
            </a:pPr>
            <a:r>
              <a:rPr lang="en-GB" altLang="en-US" dirty="0" smtClean="0"/>
              <a:t>Where can we store the feedback?</a:t>
            </a:r>
          </a:p>
          <a:p>
            <a:r>
              <a:rPr lang="en-GB" altLang="en-US" dirty="0" smtClean="0"/>
              <a:t>External </a:t>
            </a:r>
            <a:r>
              <a:rPr lang="en-GB" altLang="en-US" dirty="0"/>
              <a:t>examiner </a:t>
            </a:r>
          </a:p>
          <a:p>
            <a:pPr marL="0" indent="0">
              <a:buNone/>
            </a:pPr>
            <a:r>
              <a:rPr lang="en-GB" altLang="en-US" dirty="0"/>
              <a:t>How can I see what feedback has been given to students?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ltGray">
          <a:xfrm>
            <a:off x="76200" y="76200"/>
            <a:ext cx="8991600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GB" altLang="en-US" sz="2400" dirty="0" smtClean="0">
                <a:solidFill>
                  <a:schemeClr val="bg1"/>
                </a:solidFill>
              </a:rPr>
              <a:t>Problem – the distance</a:t>
            </a: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ltGray">
          <a:xfrm>
            <a:off x="4572000" y="420688"/>
            <a:ext cx="3960440" cy="7381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endParaRPr lang="en-GB" alt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46875"/>
            <a:ext cx="4062153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90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ltGray">
          <a:xfrm>
            <a:off x="76200" y="29546"/>
            <a:ext cx="8991600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GB" altLang="en-US" sz="2400" dirty="0" smtClean="0">
                <a:solidFill>
                  <a:schemeClr val="bg1"/>
                </a:solidFill>
              </a:rPr>
              <a:t>Aim</a:t>
            </a: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ltGray">
          <a:xfrm>
            <a:off x="4572000" y="420688"/>
            <a:ext cx="3960440" cy="7381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endParaRPr lang="en-GB" alt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7657"/>
            <a:ext cx="4062153" cy="61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831" y="2292350"/>
            <a:ext cx="2828925" cy="2676525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5165725" y="2521744"/>
            <a:ext cx="30003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05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1844824"/>
            <a:ext cx="8248848" cy="43497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ltGray">
          <a:xfrm>
            <a:off x="76200" y="29546"/>
            <a:ext cx="8991600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GB" altLang="en-US" sz="2400" dirty="0" smtClean="0">
                <a:solidFill>
                  <a:schemeClr val="bg1"/>
                </a:solidFill>
              </a:rPr>
              <a:t>Aim</a:t>
            </a: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ltGray">
          <a:xfrm>
            <a:off x="4572000" y="420688"/>
            <a:ext cx="3960440" cy="7381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endParaRPr lang="en-GB" alt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7657"/>
            <a:ext cx="4062153" cy="61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827233"/>
            <a:ext cx="8064896" cy="320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48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96E88B8-E854-4627-A8A5-D45011B785C6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1431</TotalTime>
  <Words>155</Words>
  <Application>Microsoft Office PowerPoint</Application>
  <PresentationFormat>On-screen Show (4:3)</PresentationFormat>
  <Paragraphs>61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宋体</vt:lpstr>
      <vt:lpstr>Arial</vt:lpstr>
      <vt:lpstr>Calibri</vt:lpstr>
      <vt:lpstr>Times</vt:lpstr>
      <vt:lpstr>blank</vt:lpstr>
      <vt:lpstr>Feedback at scale</vt:lpstr>
      <vt:lpstr>PowerPoint Presentation</vt:lpstr>
      <vt:lpstr>Semester 1 – 14 staff   Semester 2 – 8 staff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Leeds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English as a medium of Instruction</dc:title>
  <dc:creator>Joanne Shiel</dc:creator>
  <cp:lastModifiedBy>Joanne Shiel</cp:lastModifiedBy>
  <cp:revision>106</cp:revision>
  <cp:lastPrinted>2018-07-20T14:07:05Z</cp:lastPrinted>
  <dcterms:created xsi:type="dcterms:W3CDTF">2015-11-19T08:38:53Z</dcterms:created>
  <dcterms:modified xsi:type="dcterms:W3CDTF">2018-11-06T09:27:37Z</dcterms:modified>
</cp:coreProperties>
</file>